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1"/>
  </p:notesMasterIdLst>
  <p:sldIdLst>
    <p:sldId id="256" r:id="rId2"/>
    <p:sldId id="259" r:id="rId3"/>
    <p:sldId id="264" r:id="rId4"/>
    <p:sldId id="276" r:id="rId5"/>
    <p:sldId id="260" r:id="rId6"/>
    <p:sldId id="261" r:id="rId7"/>
    <p:sldId id="262" r:id="rId8"/>
    <p:sldId id="263" r:id="rId9"/>
    <p:sldId id="265" r:id="rId10"/>
    <p:sldId id="266" r:id="rId11"/>
    <p:sldId id="267" r:id="rId12"/>
    <p:sldId id="268" r:id="rId13"/>
    <p:sldId id="269" r:id="rId14"/>
    <p:sldId id="270" r:id="rId15"/>
    <p:sldId id="284" r:id="rId16"/>
    <p:sldId id="271" r:id="rId17"/>
    <p:sldId id="272" r:id="rId18"/>
    <p:sldId id="273" r:id="rId19"/>
    <p:sldId id="274" r:id="rId20"/>
    <p:sldId id="280" r:id="rId21"/>
    <p:sldId id="277" r:id="rId22"/>
    <p:sldId id="278" r:id="rId23"/>
    <p:sldId id="279" r:id="rId24"/>
    <p:sldId id="281" r:id="rId25"/>
    <p:sldId id="282" r:id="rId26"/>
    <p:sldId id="275" r:id="rId27"/>
    <p:sldId id="283" r:id="rId28"/>
    <p:sldId id="291" r:id="rId29"/>
    <p:sldId id="290" r:id="rId30"/>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29" autoAdjust="0"/>
  </p:normalViewPr>
  <p:slideViewPr>
    <p:cSldViewPr>
      <p:cViewPr varScale="1">
        <p:scale>
          <a:sx n="111" d="100"/>
          <a:sy n="111" d="100"/>
        </p:scale>
        <p:origin x="-160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EA8553-67FE-4264-82F3-A015075642B0}"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ru-RU"/>
        </a:p>
      </dgm:t>
    </dgm:pt>
    <dgm:pt modelId="{EC6D984B-FCD9-408D-A42B-73F7647B98CA}">
      <dgm:prSet phldrT="[Текст]"/>
      <dgm:spPr/>
      <dgm:t>
        <a:bodyPr/>
        <a:lstStyle/>
        <a:p>
          <a:r>
            <a:rPr lang="uk-UA" dirty="0" smtClean="0"/>
            <a:t>подання замовлень</a:t>
          </a:r>
          <a:endParaRPr lang="ru-RU" dirty="0"/>
        </a:p>
      </dgm:t>
    </dgm:pt>
    <dgm:pt modelId="{0181054B-0DD9-46C5-B280-C5D630D25A53}" type="parTrans" cxnId="{C851DA40-9AA0-4264-B7FE-09C0E00097BD}">
      <dgm:prSet/>
      <dgm:spPr/>
      <dgm:t>
        <a:bodyPr/>
        <a:lstStyle/>
        <a:p>
          <a:endParaRPr lang="ru-RU"/>
        </a:p>
      </dgm:t>
    </dgm:pt>
    <dgm:pt modelId="{FE457C87-4FCC-4F19-A180-B6F6146FF810}" type="sibTrans" cxnId="{C851DA40-9AA0-4264-B7FE-09C0E00097BD}">
      <dgm:prSet/>
      <dgm:spPr/>
      <dgm:t>
        <a:bodyPr/>
        <a:lstStyle/>
        <a:p>
          <a:endParaRPr lang="ru-RU"/>
        </a:p>
      </dgm:t>
    </dgm:pt>
    <dgm:pt modelId="{C1C24C2F-DD66-4231-ADD2-FAD08B3FA26B}">
      <dgm:prSet phldrT="[Текст]"/>
      <dgm:spPr/>
      <dgm:t>
        <a:bodyPr/>
        <a:lstStyle/>
        <a:p>
          <a:r>
            <a:rPr lang="uk-UA" dirty="0" smtClean="0"/>
            <a:t>комп‘ютерна обробка, передача на </a:t>
          </a:r>
          <a:r>
            <a:rPr lang="en-US" dirty="0" smtClean="0"/>
            <a:t>e-mail</a:t>
          </a:r>
          <a:endParaRPr lang="ru-RU" dirty="0"/>
        </a:p>
      </dgm:t>
    </dgm:pt>
    <dgm:pt modelId="{A7276AD8-D654-419F-B945-39D9A6F1D42E}" type="parTrans" cxnId="{5B957967-F51B-4E35-B98A-38EB8FBFBD2A}">
      <dgm:prSet/>
      <dgm:spPr/>
      <dgm:t>
        <a:bodyPr/>
        <a:lstStyle/>
        <a:p>
          <a:endParaRPr lang="ru-RU"/>
        </a:p>
      </dgm:t>
    </dgm:pt>
    <dgm:pt modelId="{A01449CB-F1C7-4A7C-9B41-120E7DBC0C3B}" type="sibTrans" cxnId="{5B957967-F51B-4E35-B98A-38EB8FBFBD2A}">
      <dgm:prSet/>
      <dgm:spPr/>
      <dgm:t>
        <a:bodyPr/>
        <a:lstStyle/>
        <a:p>
          <a:endParaRPr lang="ru-RU"/>
        </a:p>
      </dgm:t>
    </dgm:pt>
    <dgm:pt modelId="{74D54CAE-2D28-4847-AAA8-5477594D5D0B}">
      <dgm:prSet phldrT="[Текст]"/>
      <dgm:spPr/>
      <dgm:t>
        <a:bodyPr/>
        <a:lstStyle/>
        <a:p>
          <a:r>
            <a:rPr lang="uk-UA" dirty="0" smtClean="0"/>
            <a:t>вичитка, подання виправлень</a:t>
          </a:r>
          <a:endParaRPr lang="ru-RU" dirty="0"/>
        </a:p>
      </dgm:t>
    </dgm:pt>
    <dgm:pt modelId="{30FD4818-BB22-43FA-A6AC-EDA84BA97EF6}" type="parTrans" cxnId="{4A9D2F66-805C-4F45-A06A-B04D25F23DD2}">
      <dgm:prSet/>
      <dgm:spPr/>
      <dgm:t>
        <a:bodyPr/>
        <a:lstStyle/>
        <a:p>
          <a:endParaRPr lang="ru-RU"/>
        </a:p>
      </dgm:t>
    </dgm:pt>
    <dgm:pt modelId="{6A846540-E7EE-45E2-A909-ECE31F3DF515}" type="sibTrans" cxnId="{4A9D2F66-805C-4F45-A06A-B04D25F23DD2}">
      <dgm:prSet/>
      <dgm:spPr>
        <a:ln>
          <a:headEnd type="arrow"/>
        </a:ln>
      </dgm:spPr>
      <dgm:t>
        <a:bodyPr/>
        <a:lstStyle/>
        <a:p>
          <a:endParaRPr lang="ru-RU"/>
        </a:p>
      </dgm:t>
    </dgm:pt>
    <dgm:pt modelId="{4BDBF0DF-85DE-41AC-A7A8-EE41B5A1C943}">
      <dgm:prSet phldrT="[Текст]"/>
      <dgm:spPr/>
      <dgm:t>
        <a:bodyPr/>
        <a:lstStyle/>
        <a:p>
          <a:r>
            <a:rPr lang="uk-UA" dirty="0" smtClean="0"/>
            <a:t>внесення виправлень</a:t>
          </a:r>
          <a:endParaRPr lang="ru-RU" dirty="0"/>
        </a:p>
      </dgm:t>
    </dgm:pt>
    <dgm:pt modelId="{071BEAAA-D8DA-4545-BC4C-4CC8E490DED1}" type="parTrans" cxnId="{D714222C-096F-4F5F-9EDE-C4094B9EF73E}">
      <dgm:prSet/>
      <dgm:spPr/>
      <dgm:t>
        <a:bodyPr/>
        <a:lstStyle/>
        <a:p>
          <a:endParaRPr lang="ru-RU"/>
        </a:p>
      </dgm:t>
    </dgm:pt>
    <dgm:pt modelId="{D6E36773-6DFB-47C8-814D-F3896FDCAADE}" type="sibTrans" cxnId="{D714222C-096F-4F5F-9EDE-C4094B9EF73E}">
      <dgm:prSet/>
      <dgm:spPr/>
      <dgm:t>
        <a:bodyPr/>
        <a:lstStyle/>
        <a:p>
          <a:endParaRPr lang="ru-RU"/>
        </a:p>
      </dgm:t>
    </dgm:pt>
    <dgm:pt modelId="{6842D78D-39CE-4E19-83CD-97467EE7F0CD}">
      <dgm:prSet phldrT="[Текст]"/>
      <dgm:spPr/>
      <dgm:t>
        <a:bodyPr/>
        <a:lstStyle/>
        <a:p>
          <a:r>
            <a:rPr lang="uk-UA" dirty="0" smtClean="0"/>
            <a:t>здача остаточних списків у паперовому вигляді</a:t>
          </a:r>
          <a:r>
            <a:rPr lang="en-US" dirty="0" smtClean="0"/>
            <a:t> </a:t>
          </a:r>
          <a:r>
            <a:rPr lang="uk-UA" dirty="0" smtClean="0"/>
            <a:t>з «мокрими» печатками</a:t>
          </a:r>
          <a:endParaRPr lang="ru-RU" dirty="0"/>
        </a:p>
      </dgm:t>
    </dgm:pt>
    <dgm:pt modelId="{C730211A-726F-4529-AC1E-70EC5F233B60}" type="parTrans" cxnId="{1FE6AF9F-A4B5-4B1D-B416-B5753EDFF9F8}">
      <dgm:prSet/>
      <dgm:spPr/>
      <dgm:t>
        <a:bodyPr/>
        <a:lstStyle/>
        <a:p>
          <a:endParaRPr lang="ru-RU"/>
        </a:p>
      </dgm:t>
    </dgm:pt>
    <dgm:pt modelId="{68E9985D-2F2F-47C7-99EB-557359B6F9CE}" type="sibTrans" cxnId="{1FE6AF9F-A4B5-4B1D-B416-B5753EDFF9F8}">
      <dgm:prSet/>
      <dgm:spPr/>
      <dgm:t>
        <a:bodyPr/>
        <a:lstStyle/>
        <a:p>
          <a:endParaRPr lang="ru-RU"/>
        </a:p>
      </dgm:t>
    </dgm:pt>
    <dgm:pt modelId="{294B78DD-B3F7-40D2-BE29-16B26011980C}" type="pres">
      <dgm:prSet presAssocID="{FBEA8553-67FE-4264-82F3-A015075642B0}" presName="Name0" presStyleCnt="0">
        <dgm:presLayoutVars>
          <dgm:dir/>
          <dgm:resizeHandles val="exact"/>
        </dgm:presLayoutVars>
      </dgm:prSet>
      <dgm:spPr/>
    </dgm:pt>
    <dgm:pt modelId="{C1121EEA-CB12-43CE-89B2-316ECA01892C}" type="pres">
      <dgm:prSet presAssocID="{EC6D984B-FCD9-408D-A42B-73F7647B98CA}" presName="node" presStyleLbl="node1" presStyleIdx="0" presStyleCnt="5">
        <dgm:presLayoutVars>
          <dgm:bulletEnabled val="1"/>
        </dgm:presLayoutVars>
      </dgm:prSet>
      <dgm:spPr/>
    </dgm:pt>
    <dgm:pt modelId="{4A86AD72-3F86-4D78-B15F-2D69779EE268}" type="pres">
      <dgm:prSet presAssocID="{FE457C87-4FCC-4F19-A180-B6F6146FF810}" presName="sibTrans" presStyleLbl="sibTrans1D1" presStyleIdx="0" presStyleCnt="4"/>
      <dgm:spPr/>
    </dgm:pt>
    <dgm:pt modelId="{889CC665-A6E0-4F70-A38A-E74653014E5F}" type="pres">
      <dgm:prSet presAssocID="{FE457C87-4FCC-4F19-A180-B6F6146FF810}" presName="connectorText" presStyleLbl="sibTrans1D1" presStyleIdx="0" presStyleCnt="4"/>
      <dgm:spPr/>
    </dgm:pt>
    <dgm:pt modelId="{06C641BF-3551-429E-BE72-A7BB56F6FABF}" type="pres">
      <dgm:prSet presAssocID="{C1C24C2F-DD66-4231-ADD2-FAD08B3FA26B}" presName="node" presStyleLbl="node1" presStyleIdx="1" presStyleCnt="5" custScaleX="161975">
        <dgm:presLayoutVars>
          <dgm:bulletEnabled val="1"/>
        </dgm:presLayoutVars>
      </dgm:prSet>
      <dgm:spPr/>
      <dgm:t>
        <a:bodyPr/>
        <a:lstStyle/>
        <a:p>
          <a:endParaRPr lang="ru-RU"/>
        </a:p>
      </dgm:t>
    </dgm:pt>
    <dgm:pt modelId="{F29255D3-120C-4310-A4F3-4CBC369F6A0A}" type="pres">
      <dgm:prSet presAssocID="{A01449CB-F1C7-4A7C-9B41-120E7DBC0C3B}" presName="sibTrans" presStyleLbl="sibTrans1D1" presStyleIdx="1" presStyleCnt="4"/>
      <dgm:spPr/>
    </dgm:pt>
    <dgm:pt modelId="{AAC65D29-D796-48B6-B53B-5752DCADB00C}" type="pres">
      <dgm:prSet presAssocID="{A01449CB-F1C7-4A7C-9B41-120E7DBC0C3B}" presName="connectorText" presStyleLbl="sibTrans1D1" presStyleIdx="1" presStyleCnt="4"/>
      <dgm:spPr/>
    </dgm:pt>
    <dgm:pt modelId="{97DC873D-8FFA-4028-8F7A-FEF7F65FD0CB}" type="pres">
      <dgm:prSet presAssocID="{74D54CAE-2D28-4847-AAA8-5477594D5D0B}" presName="node" presStyleLbl="node1" presStyleIdx="2" presStyleCnt="5">
        <dgm:presLayoutVars>
          <dgm:bulletEnabled val="1"/>
        </dgm:presLayoutVars>
      </dgm:prSet>
      <dgm:spPr/>
      <dgm:t>
        <a:bodyPr/>
        <a:lstStyle/>
        <a:p>
          <a:endParaRPr lang="ru-RU"/>
        </a:p>
      </dgm:t>
    </dgm:pt>
    <dgm:pt modelId="{A4794BC0-A9A6-40CC-A11C-7D6A58736944}" type="pres">
      <dgm:prSet presAssocID="{6A846540-E7EE-45E2-A909-ECE31F3DF515}" presName="sibTrans" presStyleLbl="sibTrans1D1" presStyleIdx="2" presStyleCnt="4"/>
      <dgm:spPr/>
    </dgm:pt>
    <dgm:pt modelId="{C71B4B8F-6621-413C-A006-F54B5D424DCB}" type="pres">
      <dgm:prSet presAssocID="{6A846540-E7EE-45E2-A909-ECE31F3DF515}" presName="connectorText" presStyleLbl="sibTrans1D1" presStyleIdx="2" presStyleCnt="4"/>
      <dgm:spPr/>
    </dgm:pt>
    <dgm:pt modelId="{D77435D5-E431-4B6A-8EBD-3D7B2EE01BF0}" type="pres">
      <dgm:prSet presAssocID="{4BDBF0DF-85DE-41AC-A7A8-EE41B5A1C943}" presName="node" presStyleLbl="node1" presStyleIdx="3" presStyleCnt="5">
        <dgm:presLayoutVars>
          <dgm:bulletEnabled val="1"/>
        </dgm:presLayoutVars>
      </dgm:prSet>
      <dgm:spPr/>
    </dgm:pt>
    <dgm:pt modelId="{85EFF581-4AFD-4C5F-9566-6654FF312932}" type="pres">
      <dgm:prSet presAssocID="{D6E36773-6DFB-47C8-814D-F3896FDCAADE}" presName="sibTrans" presStyleLbl="sibTrans1D1" presStyleIdx="3" presStyleCnt="4"/>
      <dgm:spPr/>
    </dgm:pt>
    <dgm:pt modelId="{A93185B3-133C-439A-869F-8329E82E3C8B}" type="pres">
      <dgm:prSet presAssocID="{D6E36773-6DFB-47C8-814D-F3896FDCAADE}" presName="connectorText" presStyleLbl="sibTrans1D1" presStyleIdx="3" presStyleCnt="4"/>
      <dgm:spPr/>
    </dgm:pt>
    <dgm:pt modelId="{FAE4C566-1AEC-434A-8C0C-234204ACAECE}" type="pres">
      <dgm:prSet presAssocID="{6842D78D-39CE-4E19-83CD-97467EE7F0CD}" presName="node" presStyleLbl="node1" presStyleIdx="4" presStyleCnt="5" custScaleX="160420">
        <dgm:presLayoutVars>
          <dgm:bulletEnabled val="1"/>
        </dgm:presLayoutVars>
      </dgm:prSet>
      <dgm:spPr/>
    </dgm:pt>
  </dgm:ptLst>
  <dgm:cxnLst>
    <dgm:cxn modelId="{C851DA40-9AA0-4264-B7FE-09C0E00097BD}" srcId="{FBEA8553-67FE-4264-82F3-A015075642B0}" destId="{EC6D984B-FCD9-408D-A42B-73F7647B98CA}" srcOrd="0" destOrd="0" parTransId="{0181054B-0DD9-46C5-B280-C5D630D25A53}" sibTransId="{FE457C87-4FCC-4F19-A180-B6F6146FF810}"/>
    <dgm:cxn modelId="{1034FEC8-5B02-4943-945C-2F0E5099A15A}" type="presOf" srcId="{D6E36773-6DFB-47C8-814D-F3896FDCAADE}" destId="{85EFF581-4AFD-4C5F-9566-6654FF312932}" srcOrd="0" destOrd="0" presId="urn:microsoft.com/office/officeart/2005/8/layout/bProcess3"/>
    <dgm:cxn modelId="{4A9D2F66-805C-4F45-A06A-B04D25F23DD2}" srcId="{FBEA8553-67FE-4264-82F3-A015075642B0}" destId="{74D54CAE-2D28-4847-AAA8-5477594D5D0B}" srcOrd="2" destOrd="0" parTransId="{30FD4818-BB22-43FA-A6AC-EDA84BA97EF6}" sibTransId="{6A846540-E7EE-45E2-A909-ECE31F3DF515}"/>
    <dgm:cxn modelId="{0F329ECC-C830-4420-98E4-4458CEDC9251}" type="presOf" srcId="{4BDBF0DF-85DE-41AC-A7A8-EE41B5A1C943}" destId="{D77435D5-E431-4B6A-8EBD-3D7B2EE01BF0}" srcOrd="0" destOrd="0" presId="urn:microsoft.com/office/officeart/2005/8/layout/bProcess3"/>
    <dgm:cxn modelId="{9D49A8F3-2BF4-4CD8-AD0E-23F9012C6261}" type="presOf" srcId="{FBEA8553-67FE-4264-82F3-A015075642B0}" destId="{294B78DD-B3F7-40D2-BE29-16B26011980C}" srcOrd="0" destOrd="0" presId="urn:microsoft.com/office/officeart/2005/8/layout/bProcess3"/>
    <dgm:cxn modelId="{33A53FA9-1465-411B-83AE-5149D2D6B82B}" type="presOf" srcId="{FE457C87-4FCC-4F19-A180-B6F6146FF810}" destId="{889CC665-A6E0-4F70-A38A-E74653014E5F}" srcOrd="1" destOrd="0" presId="urn:microsoft.com/office/officeart/2005/8/layout/bProcess3"/>
    <dgm:cxn modelId="{21EDC3A0-BB7E-49ED-934F-6FD51714B018}" type="presOf" srcId="{FE457C87-4FCC-4F19-A180-B6F6146FF810}" destId="{4A86AD72-3F86-4D78-B15F-2D69779EE268}" srcOrd="0" destOrd="0" presId="urn:microsoft.com/office/officeart/2005/8/layout/bProcess3"/>
    <dgm:cxn modelId="{1F920ECC-63FB-4088-A276-164D611F12CD}" type="presOf" srcId="{6A846540-E7EE-45E2-A909-ECE31F3DF515}" destId="{A4794BC0-A9A6-40CC-A11C-7D6A58736944}" srcOrd="0" destOrd="0" presId="urn:microsoft.com/office/officeart/2005/8/layout/bProcess3"/>
    <dgm:cxn modelId="{B2F95268-D870-4823-BA23-22CD3349BA91}" type="presOf" srcId="{C1C24C2F-DD66-4231-ADD2-FAD08B3FA26B}" destId="{06C641BF-3551-429E-BE72-A7BB56F6FABF}" srcOrd="0" destOrd="0" presId="urn:microsoft.com/office/officeart/2005/8/layout/bProcess3"/>
    <dgm:cxn modelId="{D714222C-096F-4F5F-9EDE-C4094B9EF73E}" srcId="{FBEA8553-67FE-4264-82F3-A015075642B0}" destId="{4BDBF0DF-85DE-41AC-A7A8-EE41B5A1C943}" srcOrd="3" destOrd="0" parTransId="{071BEAAA-D8DA-4545-BC4C-4CC8E490DED1}" sibTransId="{D6E36773-6DFB-47C8-814D-F3896FDCAADE}"/>
    <dgm:cxn modelId="{2F81C6E4-0699-44C5-9100-DD8A270E57FD}" type="presOf" srcId="{74D54CAE-2D28-4847-AAA8-5477594D5D0B}" destId="{97DC873D-8FFA-4028-8F7A-FEF7F65FD0CB}" srcOrd="0" destOrd="0" presId="urn:microsoft.com/office/officeart/2005/8/layout/bProcess3"/>
    <dgm:cxn modelId="{1FE6AF9F-A4B5-4B1D-B416-B5753EDFF9F8}" srcId="{FBEA8553-67FE-4264-82F3-A015075642B0}" destId="{6842D78D-39CE-4E19-83CD-97467EE7F0CD}" srcOrd="4" destOrd="0" parTransId="{C730211A-726F-4529-AC1E-70EC5F233B60}" sibTransId="{68E9985D-2F2F-47C7-99EB-557359B6F9CE}"/>
    <dgm:cxn modelId="{0A873CFF-621E-46D0-A3FA-BB3E25043D12}" type="presOf" srcId="{D6E36773-6DFB-47C8-814D-F3896FDCAADE}" destId="{A93185B3-133C-439A-869F-8329E82E3C8B}" srcOrd="1" destOrd="0" presId="urn:microsoft.com/office/officeart/2005/8/layout/bProcess3"/>
    <dgm:cxn modelId="{5B957967-F51B-4E35-B98A-38EB8FBFBD2A}" srcId="{FBEA8553-67FE-4264-82F3-A015075642B0}" destId="{C1C24C2F-DD66-4231-ADD2-FAD08B3FA26B}" srcOrd="1" destOrd="0" parTransId="{A7276AD8-D654-419F-B945-39D9A6F1D42E}" sibTransId="{A01449CB-F1C7-4A7C-9B41-120E7DBC0C3B}"/>
    <dgm:cxn modelId="{D7C8BEB8-6257-4685-801C-04976EED4AC0}" type="presOf" srcId="{A01449CB-F1C7-4A7C-9B41-120E7DBC0C3B}" destId="{F29255D3-120C-4310-A4F3-4CBC369F6A0A}" srcOrd="0" destOrd="0" presId="urn:microsoft.com/office/officeart/2005/8/layout/bProcess3"/>
    <dgm:cxn modelId="{0D9A9ED3-C7BE-474F-8F2D-7D6321AC5109}" type="presOf" srcId="{A01449CB-F1C7-4A7C-9B41-120E7DBC0C3B}" destId="{AAC65D29-D796-48B6-B53B-5752DCADB00C}" srcOrd="1" destOrd="0" presId="urn:microsoft.com/office/officeart/2005/8/layout/bProcess3"/>
    <dgm:cxn modelId="{62EFF717-FAEB-43A1-A77D-831C00092B2C}" type="presOf" srcId="{EC6D984B-FCD9-408D-A42B-73F7647B98CA}" destId="{C1121EEA-CB12-43CE-89B2-316ECA01892C}" srcOrd="0" destOrd="0" presId="urn:microsoft.com/office/officeart/2005/8/layout/bProcess3"/>
    <dgm:cxn modelId="{0AF05DB9-0B21-4D47-A091-D21FCA16651A}" type="presOf" srcId="{6842D78D-39CE-4E19-83CD-97467EE7F0CD}" destId="{FAE4C566-1AEC-434A-8C0C-234204ACAECE}" srcOrd="0" destOrd="0" presId="urn:microsoft.com/office/officeart/2005/8/layout/bProcess3"/>
    <dgm:cxn modelId="{12C1188D-49A7-4DA8-B930-69A954FED19F}" type="presOf" srcId="{6A846540-E7EE-45E2-A909-ECE31F3DF515}" destId="{C71B4B8F-6621-413C-A006-F54B5D424DCB}" srcOrd="1" destOrd="0" presId="urn:microsoft.com/office/officeart/2005/8/layout/bProcess3"/>
    <dgm:cxn modelId="{26A18C01-BBC9-4862-A661-69A70ECD65C1}" type="presParOf" srcId="{294B78DD-B3F7-40D2-BE29-16B26011980C}" destId="{C1121EEA-CB12-43CE-89B2-316ECA01892C}" srcOrd="0" destOrd="0" presId="urn:microsoft.com/office/officeart/2005/8/layout/bProcess3"/>
    <dgm:cxn modelId="{27AB3545-3EF4-4EA8-A5C0-47DF5D16C1F8}" type="presParOf" srcId="{294B78DD-B3F7-40D2-BE29-16B26011980C}" destId="{4A86AD72-3F86-4D78-B15F-2D69779EE268}" srcOrd="1" destOrd="0" presId="urn:microsoft.com/office/officeart/2005/8/layout/bProcess3"/>
    <dgm:cxn modelId="{CE29F6EB-F572-4C48-A647-2EF4561810B7}" type="presParOf" srcId="{4A86AD72-3F86-4D78-B15F-2D69779EE268}" destId="{889CC665-A6E0-4F70-A38A-E74653014E5F}" srcOrd="0" destOrd="0" presId="urn:microsoft.com/office/officeart/2005/8/layout/bProcess3"/>
    <dgm:cxn modelId="{18991FE0-5290-4B58-B6EA-139464E22381}" type="presParOf" srcId="{294B78DD-B3F7-40D2-BE29-16B26011980C}" destId="{06C641BF-3551-429E-BE72-A7BB56F6FABF}" srcOrd="2" destOrd="0" presId="urn:microsoft.com/office/officeart/2005/8/layout/bProcess3"/>
    <dgm:cxn modelId="{2F7C381E-2475-47E8-B5F5-91771085B7D4}" type="presParOf" srcId="{294B78DD-B3F7-40D2-BE29-16B26011980C}" destId="{F29255D3-120C-4310-A4F3-4CBC369F6A0A}" srcOrd="3" destOrd="0" presId="urn:microsoft.com/office/officeart/2005/8/layout/bProcess3"/>
    <dgm:cxn modelId="{2AE6D954-2621-45A1-B5BF-68FBB1B61CA7}" type="presParOf" srcId="{F29255D3-120C-4310-A4F3-4CBC369F6A0A}" destId="{AAC65D29-D796-48B6-B53B-5752DCADB00C}" srcOrd="0" destOrd="0" presId="urn:microsoft.com/office/officeart/2005/8/layout/bProcess3"/>
    <dgm:cxn modelId="{C4F974BF-FAB0-4761-B2C0-D6E313D2754D}" type="presParOf" srcId="{294B78DD-B3F7-40D2-BE29-16B26011980C}" destId="{97DC873D-8FFA-4028-8F7A-FEF7F65FD0CB}" srcOrd="4" destOrd="0" presId="urn:microsoft.com/office/officeart/2005/8/layout/bProcess3"/>
    <dgm:cxn modelId="{652A2AA3-49BC-4293-B5C3-D48A6C3B338F}" type="presParOf" srcId="{294B78DD-B3F7-40D2-BE29-16B26011980C}" destId="{A4794BC0-A9A6-40CC-A11C-7D6A58736944}" srcOrd="5" destOrd="0" presId="urn:microsoft.com/office/officeart/2005/8/layout/bProcess3"/>
    <dgm:cxn modelId="{A12A1914-1F76-4FCF-9C27-AF5BE6597081}" type="presParOf" srcId="{A4794BC0-A9A6-40CC-A11C-7D6A58736944}" destId="{C71B4B8F-6621-413C-A006-F54B5D424DCB}" srcOrd="0" destOrd="0" presId="urn:microsoft.com/office/officeart/2005/8/layout/bProcess3"/>
    <dgm:cxn modelId="{1A197B2E-AA71-478E-BC58-EC00696EC8DD}" type="presParOf" srcId="{294B78DD-B3F7-40D2-BE29-16B26011980C}" destId="{D77435D5-E431-4B6A-8EBD-3D7B2EE01BF0}" srcOrd="6" destOrd="0" presId="urn:microsoft.com/office/officeart/2005/8/layout/bProcess3"/>
    <dgm:cxn modelId="{A5FCF257-EC8F-490B-AEC0-EC26A6F28AC9}" type="presParOf" srcId="{294B78DD-B3F7-40D2-BE29-16B26011980C}" destId="{85EFF581-4AFD-4C5F-9566-6654FF312932}" srcOrd="7" destOrd="0" presId="urn:microsoft.com/office/officeart/2005/8/layout/bProcess3"/>
    <dgm:cxn modelId="{58707928-79D6-485F-BDE9-DB542400B307}" type="presParOf" srcId="{85EFF581-4AFD-4C5F-9566-6654FF312932}" destId="{A93185B3-133C-439A-869F-8329E82E3C8B}" srcOrd="0" destOrd="0" presId="urn:microsoft.com/office/officeart/2005/8/layout/bProcess3"/>
    <dgm:cxn modelId="{9D7E519B-990C-4CA2-964D-1B8A06F95401}" type="presParOf" srcId="{294B78DD-B3F7-40D2-BE29-16B26011980C}" destId="{FAE4C566-1AEC-434A-8C0C-234204ACAECE}"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86AD72-3F86-4D78-B15F-2D69779EE268}">
      <dsp:nvSpPr>
        <dsp:cNvPr id="0" name=""/>
        <dsp:cNvSpPr/>
      </dsp:nvSpPr>
      <dsp:spPr>
        <a:xfrm>
          <a:off x="1976738" y="495016"/>
          <a:ext cx="382641" cy="91440"/>
        </a:xfrm>
        <a:custGeom>
          <a:avLst/>
          <a:gdLst/>
          <a:ahLst/>
          <a:cxnLst/>
          <a:rect l="0" t="0" r="0" b="0"/>
          <a:pathLst>
            <a:path>
              <a:moveTo>
                <a:pt x="0" y="45720"/>
              </a:moveTo>
              <a:lnTo>
                <a:pt x="382641"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157728" y="538670"/>
        <a:ext cx="20662" cy="4132"/>
      </dsp:txXfrm>
    </dsp:sp>
    <dsp:sp modelId="{C1121EEA-CB12-43CE-89B2-316ECA01892C}">
      <dsp:nvSpPr>
        <dsp:cNvPr id="0" name=""/>
        <dsp:cNvSpPr/>
      </dsp:nvSpPr>
      <dsp:spPr>
        <a:xfrm>
          <a:off x="181836" y="1726"/>
          <a:ext cx="1796702" cy="10780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uk-UA" sz="1700" kern="1200" dirty="0" smtClean="0"/>
            <a:t>подання замовлень</a:t>
          </a:r>
          <a:endParaRPr lang="ru-RU" sz="1700" kern="1200" dirty="0"/>
        </a:p>
      </dsp:txBody>
      <dsp:txXfrm>
        <a:off x="181836" y="1726"/>
        <a:ext cx="1796702" cy="1078021"/>
      </dsp:txXfrm>
    </dsp:sp>
    <dsp:sp modelId="{F29255D3-120C-4310-A4F3-4CBC369F6A0A}">
      <dsp:nvSpPr>
        <dsp:cNvPr id="0" name=""/>
        <dsp:cNvSpPr/>
      </dsp:nvSpPr>
      <dsp:spPr>
        <a:xfrm>
          <a:off x="1080187" y="1077947"/>
          <a:ext cx="2766697" cy="382641"/>
        </a:xfrm>
        <a:custGeom>
          <a:avLst/>
          <a:gdLst/>
          <a:ahLst/>
          <a:cxnLst/>
          <a:rect l="0" t="0" r="0" b="0"/>
          <a:pathLst>
            <a:path>
              <a:moveTo>
                <a:pt x="2766697" y="0"/>
              </a:moveTo>
              <a:lnTo>
                <a:pt x="2766697" y="208420"/>
              </a:lnTo>
              <a:lnTo>
                <a:pt x="0" y="208420"/>
              </a:lnTo>
              <a:lnTo>
                <a:pt x="0" y="382641"/>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393601" y="1267202"/>
        <a:ext cx="139869" cy="4132"/>
      </dsp:txXfrm>
    </dsp:sp>
    <dsp:sp modelId="{06C641BF-3551-429E-BE72-A7BB56F6FABF}">
      <dsp:nvSpPr>
        <dsp:cNvPr id="0" name=""/>
        <dsp:cNvSpPr/>
      </dsp:nvSpPr>
      <dsp:spPr>
        <a:xfrm>
          <a:off x="2391780" y="1726"/>
          <a:ext cx="2910208" cy="10780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uk-UA" sz="1700" kern="1200" dirty="0" smtClean="0"/>
            <a:t>комп‘ютерна обробка, передача на </a:t>
          </a:r>
          <a:r>
            <a:rPr lang="en-US" sz="1700" kern="1200" dirty="0" smtClean="0"/>
            <a:t>e-mail</a:t>
          </a:r>
          <a:endParaRPr lang="ru-RU" sz="1700" kern="1200" dirty="0"/>
        </a:p>
      </dsp:txBody>
      <dsp:txXfrm>
        <a:off x="2391780" y="1726"/>
        <a:ext cx="2910208" cy="1078021"/>
      </dsp:txXfrm>
    </dsp:sp>
    <dsp:sp modelId="{A4794BC0-A9A6-40CC-A11C-7D6A58736944}">
      <dsp:nvSpPr>
        <dsp:cNvPr id="0" name=""/>
        <dsp:cNvSpPr/>
      </dsp:nvSpPr>
      <dsp:spPr>
        <a:xfrm>
          <a:off x="1976738" y="1986280"/>
          <a:ext cx="382641" cy="91440"/>
        </a:xfrm>
        <a:custGeom>
          <a:avLst/>
          <a:gdLst/>
          <a:ahLst/>
          <a:cxnLst/>
          <a:rect l="0" t="0" r="0" b="0"/>
          <a:pathLst>
            <a:path>
              <a:moveTo>
                <a:pt x="0" y="45720"/>
              </a:moveTo>
              <a:lnTo>
                <a:pt x="382641" y="45720"/>
              </a:lnTo>
            </a:path>
          </a:pathLst>
        </a:custGeom>
        <a:noFill/>
        <a:ln w="9525" cap="flat" cmpd="sng" algn="ctr">
          <a:solidFill>
            <a:scrgbClr r="0" g="0" b="0">
              <a:shade val="95000"/>
              <a:satMod val="105000"/>
            </a:scrgbClr>
          </a:solidFill>
          <a:prstDash val="solid"/>
          <a:headEnd type="arrow"/>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157728" y="2029933"/>
        <a:ext cx="20662" cy="4132"/>
      </dsp:txXfrm>
    </dsp:sp>
    <dsp:sp modelId="{97DC873D-8FFA-4028-8F7A-FEF7F65FD0CB}">
      <dsp:nvSpPr>
        <dsp:cNvPr id="0" name=""/>
        <dsp:cNvSpPr/>
      </dsp:nvSpPr>
      <dsp:spPr>
        <a:xfrm>
          <a:off x="181836" y="1492989"/>
          <a:ext cx="1796702" cy="10780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uk-UA" sz="1700" kern="1200" dirty="0" smtClean="0"/>
            <a:t>вичитка, подання виправлень</a:t>
          </a:r>
          <a:endParaRPr lang="ru-RU" sz="1700" kern="1200" dirty="0"/>
        </a:p>
      </dsp:txBody>
      <dsp:txXfrm>
        <a:off x="181836" y="1492989"/>
        <a:ext cx="1796702" cy="1078021"/>
      </dsp:txXfrm>
    </dsp:sp>
    <dsp:sp modelId="{85EFF581-4AFD-4C5F-9566-6654FF312932}">
      <dsp:nvSpPr>
        <dsp:cNvPr id="0" name=""/>
        <dsp:cNvSpPr/>
      </dsp:nvSpPr>
      <dsp:spPr>
        <a:xfrm>
          <a:off x="1622971" y="2569210"/>
          <a:ext cx="1667160" cy="382641"/>
        </a:xfrm>
        <a:custGeom>
          <a:avLst/>
          <a:gdLst/>
          <a:ahLst/>
          <a:cxnLst/>
          <a:rect l="0" t="0" r="0" b="0"/>
          <a:pathLst>
            <a:path>
              <a:moveTo>
                <a:pt x="1667160" y="0"/>
              </a:moveTo>
              <a:lnTo>
                <a:pt x="1667160" y="208420"/>
              </a:lnTo>
              <a:lnTo>
                <a:pt x="0" y="208420"/>
              </a:lnTo>
              <a:lnTo>
                <a:pt x="0" y="382641"/>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413610" y="2758465"/>
        <a:ext cx="85880" cy="4132"/>
      </dsp:txXfrm>
    </dsp:sp>
    <dsp:sp modelId="{D77435D5-E431-4B6A-8EBD-3D7B2EE01BF0}">
      <dsp:nvSpPr>
        <dsp:cNvPr id="0" name=""/>
        <dsp:cNvSpPr/>
      </dsp:nvSpPr>
      <dsp:spPr>
        <a:xfrm>
          <a:off x="2391780" y="1492989"/>
          <a:ext cx="1796702" cy="10780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uk-UA" sz="1700" kern="1200" dirty="0" smtClean="0"/>
            <a:t>внесення виправлень</a:t>
          </a:r>
          <a:endParaRPr lang="ru-RU" sz="1700" kern="1200" dirty="0"/>
        </a:p>
      </dsp:txBody>
      <dsp:txXfrm>
        <a:off x="2391780" y="1492989"/>
        <a:ext cx="1796702" cy="1078021"/>
      </dsp:txXfrm>
    </dsp:sp>
    <dsp:sp modelId="{FAE4C566-1AEC-434A-8C0C-234204ACAECE}">
      <dsp:nvSpPr>
        <dsp:cNvPr id="0" name=""/>
        <dsp:cNvSpPr/>
      </dsp:nvSpPr>
      <dsp:spPr>
        <a:xfrm>
          <a:off x="181836" y="2984252"/>
          <a:ext cx="2882270" cy="10780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uk-UA" sz="1600" kern="1200" dirty="0" smtClean="0"/>
            <a:t>здача остаточних списків у паперовому вигляді</a:t>
          </a:r>
          <a:r>
            <a:rPr lang="en-US" sz="1600" kern="1200" dirty="0" smtClean="0"/>
            <a:t> </a:t>
          </a:r>
          <a:r>
            <a:rPr lang="uk-UA" sz="1600" kern="1200" dirty="0" smtClean="0"/>
            <a:t>з «мокрими» печатками</a:t>
          </a:r>
          <a:endParaRPr lang="ru-RU" sz="1600" kern="1200" dirty="0"/>
        </a:p>
      </dsp:txBody>
      <dsp:txXfrm>
        <a:off x="181836" y="2984252"/>
        <a:ext cx="2882270" cy="107802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ru-RU"/>
          </a:p>
        </p:txBody>
      </p:sp>
      <p:sp>
        <p:nvSpPr>
          <p:cNvPr id="3" name="Місце для дати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C19E695-E1DA-405B-BD49-04EAB0232F4A}" type="datetimeFigureOut">
              <a:rPr lang="ru-RU" smtClean="0"/>
              <a:t>21.11.2017</a:t>
            </a:fld>
            <a:endParaRPr lang="ru-RU"/>
          </a:p>
        </p:txBody>
      </p:sp>
      <p:sp>
        <p:nvSpPr>
          <p:cNvPr id="4" name="Місце для зображення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Місце для нотаток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6" name="Місце для нижнього колонтитула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Місце для номера слайда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FFD166C-D4B0-4077-8C4A-1415314F6949}" type="slidenum">
              <a:rPr lang="ru-RU" smtClean="0"/>
              <a:t>‹№›</a:t>
            </a:fld>
            <a:endParaRPr lang="ru-RU"/>
          </a:p>
        </p:txBody>
      </p:sp>
    </p:spTree>
    <p:extLst>
      <p:ext uri="{BB962C8B-B14F-4D97-AF65-F5344CB8AC3E}">
        <p14:creationId xmlns:p14="http://schemas.microsoft.com/office/powerpoint/2010/main" val="290542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a:p>
        </p:txBody>
      </p:sp>
      <p:sp>
        <p:nvSpPr>
          <p:cNvPr id="4" name="Місце для номера слайда 3"/>
          <p:cNvSpPr>
            <a:spLocks noGrp="1"/>
          </p:cNvSpPr>
          <p:nvPr>
            <p:ph type="sldNum" sz="quarter" idx="10"/>
          </p:nvPr>
        </p:nvSpPr>
        <p:spPr/>
        <p:txBody>
          <a:bodyPr/>
          <a:lstStyle/>
          <a:p>
            <a:fld id="{9FFD166C-D4B0-4077-8C4A-1415314F6949}" type="slidenum">
              <a:rPr lang="ru-RU" smtClean="0"/>
              <a:t>3</a:t>
            </a:fld>
            <a:endParaRPr lang="ru-RU"/>
          </a:p>
        </p:txBody>
      </p:sp>
    </p:spTree>
    <p:extLst>
      <p:ext uri="{BB962C8B-B14F-4D97-AF65-F5344CB8AC3E}">
        <p14:creationId xmlns:p14="http://schemas.microsoft.com/office/powerpoint/2010/main" val="4084435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a:p>
        </p:txBody>
      </p:sp>
      <p:sp>
        <p:nvSpPr>
          <p:cNvPr id="4" name="Місце для номера слайда 3"/>
          <p:cNvSpPr>
            <a:spLocks noGrp="1"/>
          </p:cNvSpPr>
          <p:nvPr>
            <p:ph type="sldNum" sz="quarter" idx="10"/>
          </p:nvPr>
        </p:nvSpPr>
        <p:spPr/>
        <p:txBody>
          <a:bodyPr/>
          <a:lstStyle/>
          <a:p>
            <a:fld id="{9FFD166C-D4B0-4077-8C4A-1415314F6949}" type="slidenum">
              <a:rPr lang="ru-RU" smtClean="0"/>
              <a:t>28</a:t>
            </a:fld>
            <a:endParaRPr lang="ru-RU"/>
          </a:p>
        </p:txBody>
      </p:sp>
    </p:spTree>
    <p:extLst>
      <p:ext uri="{BB962C8B-B14F-4D97-AF65-F5344CB8AC3E}">
        <p14:creationId xmlns:p14="http://schemas.microsoft.com/office/powerpoint/2010/main" val="233049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ru-RU"/>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ru-RU"/>
          </a:p>
        </p:txBody>
      </p:sp>
      <p:sp>
        <p:nvSpPr>
          <p:cNvPr id="4" name="Місце для дати 3"/>
          <p:cNvSpPr>
            <a:spLocks noGrp="1"/>
          </p:cNvSpPr>
          <p:nvPr>
            <p:ph type="dt" sz="half" idx="10"/>
          </p:nvPr>
        </p:nvSpPr>
        <p:spPr/>
        <p:txBody>
          <a:body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3584320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1415663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ru-RU"/>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94350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10"/>
          </p:nvPr>
        </p:nvSpPr>
        <p:spPr/>
        <p:txBody>
          <a:body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77109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ru-RU"/>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11"/>
          </p:nvPr>
        </p:nvSpPr>
        <p:spPr/>
        <p:txBody>
          <a:bodyPr/>
          <a:lstStyle/>
          <a:p>
            <a:endParaRPr lang="ru-RU"/>
          </a:p>
        </p:txBody>
      </p:sp>
      <p:sp>
        <p:nvSpPr>
          <p:cNvPr id="6" name="Місце для номера слайда 5"/>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2349236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5" name="Місце для дати 4"/>
          <p:cNvSpPr>
            <a:spLocks noGrp="1"/>
          </p:cNvSpPr>
          <p:nvPr>
            <p:ph type="dt" sz="half" idx="10"/>
          </p:nvPr>
        </p:nvSpPr>
        <p:spPr/>
        <p:txBody>
          <a:bodyPr/>
          <a:lstStyle/>
          <a:p>
            <a:fld id="{A9719329-ACD9-457E-B811-1B89C70E14E8}" type="datetimeFigureOut">
              <a:rPr lang="ru-RU" smtClean="0"/>
              <a:t>21.11.2017</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417845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ru-RU"/>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7" name="Місце для дати 6"/>
          <p:cNvSpPr>
            <a:spLocks noGrp="1"/>
          </p:cNvSpPr>
          <p:nvPr>
            <p:ph type="dt" sz="half" idx="10"/>
          </p:nvPr>
        </p:nvSpPr>
        <p:spPr/>
        <p:txBody>
          <a:bodyPr/>
          <a:lstStyle/>
          <a:p>
            <a:fld id="{A9719329-ACD9-457E-B811-1B89C70E14E8}" type="datetimeFigureOut">
              <a:rPr lang="ru-RU" smtClean="0"/>
              <a:t>21.11.2017</a:t>
            </a:fld>
            <a:endParaRPr lang="ru-RU"/>
          </a:p>
        </p:txBody>
      </p:sp>
      <p:sp>
        <p:nvSpPr>
          <p:cNvPr id="8" name="Місце для нижнього колонтитула 7"/>
          <p:cNvSpPr>
            <a:spLocks noGrp="1"/>
          </p:cNvSpPr>
          <p:nvPr>
            <p:ph type="ftr" sz="quarter" idx="11"/>
          </p:nvPr>
        </p:nvSpPr>
        <p:spPr/>
        <p:txBody>
          <a:bodyPr/>
          <a:lstStyle/>
          <a:p>
            <a:endParaRPr lang="ru-RU"/>
          </a:p>
        </p:txBody>
      </p:sp>
      <p:sp>
        <p:nvSpPr>
          <p:cNvPr id="9" name="Місце для номера слайда 8"/>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645297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ru-RU"/>
          </a:p>
        </p:txBody>
      </p:sp>
      <p:sp>
        <p:nvSpPr>
          <p:cNvPr id="3" name="Місце для дати 2"/>
          <p:cNvSpPr>
            <a:spLocks noGrp="1"/>
          </p:cNvSpPr>
          <p:nvPr>
            <p:ph type="dt" sz="half" idx="10"/>
          </p:nvPr>
        </p:nvSpPr>
        <p:spPr/>
        <p:txBody>
          <a:bodyPr/>
          <a:lstStyle/>
          <a:p>
            <a:fld id="{A9719329-ACD9-457E-B811-1B89C70E14E8}" type="datetimeFigureOut">
              <a:rPr lang="ru-RU" smtClean="0"/>
              <a:t>21.11.2017</a:t>
            </a:fld>
            <a:endParaRPr lang="ru-RU"/>
          </a:p>
        </p:txBody>
      </p:sp>
      <p:sp>
        <p:nvSpPr>
          <p:cNvPr id="4" name="Місце для нижнього колонтитула 3"/>
          <p:cNvSpPr>
            <a:spLocks noGrp="1"/>
          </p:cNvSpPr>
          <p:nvPr>
            <p:ph type="ftr" sz="quarter" idx="11"/>
          </p:nvPr>
        </p:nvSpPr>
        <p:spPr/>
        <p:txBody>
          <a:bodyPr/>
          <a:lstStyle/>
          <a:p>
            <a:endParaRPr lang="ru-RU"/>
          </a:p>
        </p:txBody>
      </p:sp>
      <p:sp>
        <p:nvSpPr>
          <p:cNvPr id="5" name="Місце для номера слайда 4"/>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3697660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A9719329-ACD9-457E-B811-1B89C70E14E8}" type="datetimeFigureOut">
              <a:rPr lang="ru-RU" smtClean="0"/>
              <a:t>21.11.2017</a:t>
            </a:fld>
            <a:endParaRPr lang="ru-RU"/>
          </a:p>
        </p:txBody>
      </p:sp>
      <p:sp>
        <p:nvSpPr>
          <p:cNvPr id="3" name="Місце для нижнього колонтитула 2"/>
          <p:cNvSpPr>
            <a:spLocks noGrp="1"/>
          </p:cNvSpPr>
          <p:nvPr>
            <p:ph type="ftr" sz="quarter" idx="11"/>
          </p:nvPr>
        </p:nvSpPr>
        <p:spPr/>
        <p:txBody>
          <a:bodyPr/>
          <a:lstStyle/>
          <a:p>
            <a:endParaRPr lang="ru-RU"/>
          </a:p>
        </p:txBody>
      </p:sp>
      <p:sp>
        <p:nvSpPr>
          <p:cNvPr id="4" name="Місце для номера слайда 3"/>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1178565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ru-RU"/>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A9719329-ACD9-457E-B811-1B89C70E14E8}" type="datetimeFigureOut">
              <a:rPr lang="ru-RU" smtClean="0"/>
              <a:t>21.11.2017</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888902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ru-RU"/>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A9719329-ACD9-457E-B811-1B89C70E14E8}" type="datetimeFigureOut">
              <a:rPr lang="ru-RU" smtClean="0"/>
              <a:t>21.11.2017</a:t>
            </a:fld>
            <a:endParaRPr lang="ru-RU"/>
          </a:p>
        </p:txBody>
      </p:sp>
      <p:sp>
        <p:nvSpPr>
          <p:cNvPr id="6" name="Місце для нижнього колонтитула 5"/>
          <p:cNvSpPr>
            <a:spLocks noGrp="1"/>
          </p:cNvSpPr>
          <p:nvPr>
            <p:ph type="ftr" sz="quarter" idx="11"/>
          </p:nvPr>
        </p:nvSpPr>
        <p:spPr/>
        <p:txBody>
          <a:bodyPr/>
          <a:lstStyle/>
          <a:p>
            <a:endParaRPr lang="ru-RU"/>
          </a:p>
        </p:txBody>
      </p:sp>
      <p:sp>
        <p:nvSpPr>
          <p:cNvPr id="7" name="Місце для номера слайда 6"/>
          <p:cNvSpPr>
            <a:spLocks noGrp="1"/>
          </p:cNvSpPr>
          <p:nvPr>
            <p:ph type="sldNum" sz="quarter" idx="12"/>
          </p:nvPr>
        </p:nvSpPr>
        <p:spPr/>
        <p:txBody>
          <a:bodyPr/>
          <a:lstStyle/>
          <a:p>
            <a:fld id="{69136DAA-A85C-431C-BD2F-51FC5131F5CA}" type="slidenum">
              <a:rPr lang="ru-RU" smtClean="0"/>
              <a:t>‹№›</a:t>
            </a:fld>
            <a:endParaRPr lang="ru-RU"/>
          </a:p>
        </p:txBody>
      </p:sp>
    </p:spTree>
    <p:extLst>
      <p:ext uri="{BB962C8B-B14F-4D97-AF65-F5344CB8AC3E}">
        <p14:creationId xmlns:p14="http://schemas.microsoft.com/office/powerpoint/2010/main" val="2181325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ru-RU"/>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19329-ACD9-457E-B811-1B89C70E14E8}" type="datetimeFigureOut">
              <a:rPr lang="ru-RU" smtClean="0"/>
              <a:t>21.11.2017</a:t>
            </a:fld>
            <a:endParaRPr lang="ru-RU"/>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36DAA-A85C-431C-BD2F-51FC5131F5CA}" type="slidenum">
              <a:rPr lang="ru-RU" smtClean="0"/>
              <a:t>‹№›</a:t>
            </a:fld>
            <a:endParaRPr lang="ru-RU"/>
          </a:p>
        </p:txBody>
      </p:sp>
    </p:spTree>
    <p:extLst>
      <p:ext uri="{BB962C8B-B14F-4D97-AF65-F5344CB8AC3E}">
        <p14:creationId xmlns:p14="http://schemas.microsoft.com/office/powerpoint/2010/main" val="3140840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dneprstat.gov.ua/"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dneprstat.gov.ua/edrpo/subjects/edrpo4.htm" TargetMode="External"/><Relationship Id="rId4" Type="http://schemas.openxmlformats.org/officeDocument/2006/relationships/hyperlink" Target="http://www.dneprstat.gov.ua/edrpo/"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zakon4.rada.gov.ua/laws/show/645-2015-%D0%B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zakon4.rada.gov.ua/laws/show/z0201-04/print1445415357847916#n401"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ocntt.dp.ua/index.php/dokumenti-pro-osvitu/item/80-povernennya-nevidanikh-dokumentiv-pro-osvitu" TargetMode="External"/><Relationship Id="rId5" Type="http://schemas.openxmlformats.org/officeDocument/2006/relationships/hyperlink" Target="http://ocntt.dp.ua/index.php/dokumenti-pro-osvitu" TargetMode="External"/><Relationship Id="rId4" Type="http://schemas.openxmlformats.org/officeDocument/2006/relationships/hyperlink" Target="http://ocntt.dp.ua/"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inforesurs.gov.ua/"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inforesurs.gov.ua/"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gif"/></Relationships>
</file>

<file path=ppt/slides/_rels/slide29.xml.rels><?xml version="1.0" encoding="UTF-8" standalone="yes"?>
<Relationships xmlns="http://schemas.openxmlformats.org/package/2006/relationships"><Relationship Id="rId8" Type="http://schemas.openxmlformats.org/officeDocument/2006/relationships/hyperlink" Target="mailto:bidulya@ukr.net"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hyperlink" Target="http://ocntt.dp.u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zakon4.rada.gov.ua/laws/show/645-2015-%D0%B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Tree>
    <p:extLst>
      <p:ext uri="{BB962C8B-B14F-4D97-AF65-F5344CB8AC3E}">
        <p14:creationId xmlns:p14="http://schemas.microsoft.com/office/powerpoint/2010/main" val="2073841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169025" y="1700808"/>
            <a:ext cx="8784976" cy="4862870"/>
          </a:xfrm>
          <a:prstGeom prst="rect">
            <a:avLst/>
          </a:prstGeom>
          <a:noFill/>
        </p:spPr>
        <p:txBody>
          <a:bodyPr wrap="square" rtlCol="0">
            <a:spAutoFit/>
          </a:bodyPr>
          <a:lstStyle/>
          <a:p>
            <a:pPr>
              <a:spcAft>
                <a:spcPts val="1200"/>
              </a:spcAft>
            </a:pPr>
            <a:r>
              <a:rPr lang="uk-UA" sz="2000" b="1" dirty="0" smtClean="0"/>
              <a:t>Замовник</a:t>
            </a:r>
            <a:r>
              <a:rPr lang="uk-UA" sz="2000" dirty="0" smtClean="0"/>
              <a:t> на виготовлення документів про освіту – </a:t>
            </a:r>
            <a:r>
              <a:rPr lang="uk-UA" sz="2000" u="sng" dirty="0" smtClean="0"/>
              <a:t>юридична особа</a:t>
            </a:r>
            <a:r>
              <a:rPr lang="uk-UA" sz="2000" dirty="0" smtClean="0"/>
              <a:t> (або її відокремлений структурний підрозділ), яка здійснює замовлення на створення Документів та виготовлення їх Карток.</a:t>
            </a:r>
          </a:p>
          <a:p>
            <a:pPr>
              <a:spcAft>
                <a:spcPts val="1200"/>
              </a:spcAft>
            </a:pPr>
            <a:r>
              <a:rPr lang="uk-UA" sz="2000" dirty="0" smtClean="0"/>
              <a:t>Замовником документів про освіту від області є уповноважений орган департаменту освіти і науки – КПНЗ «</a:t>
            </a:r>
            <a:r>
              <a:rPr lang="uk-UA" sz="2000" dirty="0" smtClean="0"/>
              <a:t>ДОЦНТТ</a:t>
            </a:r>
            <a:r>
              <a:rPr lang="en-US" sz="2000" dirty="0" smtClean="0"/>
              <a:t> </a:t>
            </a:r>
            <a:r>
              <a:rPr lang="uk-UA" sz="2000" dirty="0" smtClean="0"/>
              <a:t>та</a:t>
            </a:r>
            <a:r>
              <a:rPr lang="en-US" sz="2000" dirty="0" smtClean="0"/>
              <a:t> </a:t>
            </a:r>
            <a:r>
              <a:rPr lang="uk-UA" sz="2000" dirty="0" smtClean="0"/>
              <a:t>ІТУМ</a:t>
            </a:r>
            <a:r>
              <a:rPr lang="uk-UA" sz="2000" dirty="0" smtClean="0"/>
              <a:t>» (далі – ОЦНТТ).</a:t>
            </a:r>
          </a:p>
          <a:p>
            <a:r>
              <a:rPr lang="uk-UA" sz="2000" dirty="0" smtClean="0"/>
              <a:t>Відповідно, замовниками документів для ОЦНТТ є:</a:t>
            </a:r>
          </a:p>
          <a:p>
            <a:pPr marL="342900" indent="-342900">
              <a:buFont typeface="Wingdings" panose="05000000000000000000" pitchFamily="2" charset="2"/>
              <a:buChar char="ü"/>
            </a:pPr>
            <a:r>
              <a:rPr lang="uk-UA" sz="2000" dirty="0" smtClean="0"/>
              <a:t>органи управління освітою міст, районів у містах, сільських районів, об’єднаних територіальних громад;</a:t>
            </a:r>
          </a:p>
          <a:p>
            <a:pPr marL="342900" indent="-342900">
              <a:buFont typeface="Wingdings" panose="05000000000000000000" pitchFamily="2" charset="2"/>
              <a:buChar char="ü"/>
            </a:pPr>
            <a:r>
              <a:rPr lang="uk-UA" sz="2000" dirty="0" smtClean="0"/>
              <a:t>професійно-технічні навчальні заклади, вищі навчальні заклади, навчальні заклади іншого підпорядкування (обласні, приватні, тощо).</a:t>
            </a:r>
          </a:p>
          <a:p>
            <a:pPr>
              <a:spcBef>
                <a:spcPts val="1200"/>
              </a:spcBef>
            </a:pPr>
            <a:r>
              <a:rPr lang="uk-UA" sz="2000" u="sng" dirty="0" smtClean="0"/>
              <a:t>Для відокремлення ЗНЗ, підпорядкованих новоутвореним ОТГ</a:t>
            </a:r>
            <a:r>
              <a:rPr lang="uk-UA" sz="2000" dirty="0" smtClean="0"/>
              <a:t>, від районного підпорядкування, необхідно надати до ОЦНТТ завірені копії рішень:</a:t>
            </a:r>
          </a:p>
          <a:p>
            <a:pPr marL="457200" indent="-457200">
              <a:buFont typeface="+mj-lt"/>
              <a:buAutoNum type="arabicParenR"/>
            </a:pPr>
            <a:r>
              <a:rPr lang="uk-UA" sz="2000" dirty="0" smtClean="0"/>
              <a:t>про добровільне об’єднання територіальних громад;</a:t>
            </a:r>
          </a:p>
          <a:p>
            <a:pPr marL="457200" indent="-457200">
              <a:buFont typeface="+mj-lt"/>
              <a:buAutoNum type="arabicParenR"/>
            </a:pPr>
            <a:r>
              <a:rPr lang="uk-UA" sz="2000" dirty="0" smtClean="0"/>
              <a:t>про передачу (прийняття) закладів освіти у комунальну власність ОТГ.</a:t>
            </a:r>
            <a:endParaRPr lang="uk-UA" sz="2000" dirty="0"/>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107504" y="1900235"/>
            <a:ext cx="8784976" cy="4832092"/>
          </a:xfrm>
          <a:prstGeom prst="rect">
            <a:avLst/>
          </a:prstGeom>
          <a:noFill/>
        </p:spPr>
        <p:txBody>
          <a:bodyPr wrap="square" rtlCol="0">
            <a:spAutoFit/>
          </a:bodyPr>
          <a:lstStyle/>
          <a:p>
            <a:pPr algn="ctr">
              <a:spcAft>
                <a:spcPts val="1200"/>
              </a:spcAft>
            </a:pPr>
            <a:r>
              <a:rPr lang="uk-UA" sz="1600" b="1" dirty="0" smtClean="0"/>
              <a:t>Перелік документів, що подаються навчальними закладами до відділу ведення реєстру інформаційно-технічного адміністратора (Додаток 3 до Порядку)</a:t>
            </a:r>
          </a:p>
          <a:p>
            <a:r>
              <a:rPr lang="uk-UA" sz="1600" dirty="0" smtClean="0"/>
              <a:t>1. </a:t>
            </a:r>
            <a:r>
              <a:rPr lang="uk-UA" sz="1600" b="1" dirty="0" smtClean="0"/>
              <a:t>Для загальноосвітніх навчальних закладів - </a:t>
            </a:r>
            <a:r>
              <a:rPr lang="uk-UA" sz="1600" b="1" u="sng" dirty="0" smtClean="0"/>
              <a:t>завірені печаткою та підписом керівника закладу</a:t>
            </a:r>
            <a:r>
              <a:rPr lang="uk-UA" sz="1600" b="1" dirty="0" smtClean="0"/>
              <a:t>:</a:t>
            </a:r>
          </a:p>
          <a:p>
            <a:pPr marL="285750" indent="-285750">
              <a:buFont typeface="Arial" panose="020B0604020202020204" pitchFamily="34" charset="0"/>
              <a:buChar char="•"/>
            </a:pPr>
            <a:r>
              <a:rPr lang="uk-UA" sz="1600" dirty="0" smtClean="0"/>
              <a:t>копія статуту (дві перші сторінки);</a:t>
            </a:r>
          </a:p>
          <a:p>
            <a:pPr marL="285750" indent="-285750">
              <a:buFont typeface="Arial" panose="020B0604020202020204" pitchFamily="34" charset="0"/>
              <a:buChar char="•"/>
            </a:pPr>
            <a:r>
              <a:rPr lang="uk-UA" sz="1600" dirty="0" smtClean="0"/>
              <a:t>копія довідки про занесення до Єдиного державного реєстру підприємств та організацій України;</a:t>
            </a:r>
          </a:p>
          <a:p>
            <a:pPr marL="285750" indent="-285750">
              <a:buFont typeface="Arial" panose="020B0604020202020204" pitchFamily="34" charset="0"/>
              <a:buChar char="•"/>
            </a:pPr>
            <a:r>
              <a:rPr lang="uk-UA" sz="1600" dirty="0" smtClean="0"/>
              <a:t>копія ліцензії на надання освітніх послуг та свідоцтва про атестацію (</a:t>
            </a:r>
            <a:r>
              <a:rPr lang="uk-UA" sz="1600" u="sng" dirty="0" smtClean="0"/>
              <a:t>для приватних шкіл</a:t>
            </a:r>
            <a:r>
              <a:rPr lang="uk-UA" sz="1600" dirty="0" smtClean="0"/>
              <a:t>);</a:t>
            </a:r>
          </a:p>
          <a:p>
            <a:pPr marL="285750" indent="-285750">
              <a:buFont typeface="Arial" panose="020B0604020202020204" pitchFamily="34" charset="0"/>
              <a:buChar char="•"/>
            </a:pPr>
            <a:r>
              <a:rPr lang="uk-UA" sz="1600" dirty="0" smtClean="0"/>
              <a:t>копія наказу про призначення керівника;</a:t>
            </a:r>
          </a:p>
          <a:p>
            <a:pPr marL="285750" indent="-285750">
              <a:buFont typeface="Arial" panose="020B0604020202020204" pitchFamily="34" charset="0"/>
              <a:buChar char="•"/>
            </a:pPr>
            <a:r>
              <a:rPr lang="uk-UA" sz="1600" dirty="0" smtClean="0"/>
              <a:t>зразок відбитка печатки та підпису керівника навчального закладу.</a:t>
            </a:r>
          </a:p>
          <a:p>
            <a:pPr>
              <a:spcBef>
                <a:spcPts val="1200"/>
              </a:spcBef>
            </a:pPr>
            <a:r>
              <a:rPr lang="uk-UA" sz="1600" dirty="0" smtClean="0"/>
              <a:t>2. </a:t>
            </a:r>
            <a:r>
              <a:rPr lang="uk-UA" sz="1600" b="1" dirty="0" smtClean="0"/>
              <a:t>Для професійно-технічних навчальних закладів - </a:t>
            </a:r>
            <a:r>
              <a:rPr lang="uk-UA" sz="1600" b="1" u="sng" dirty="0" smtClean="0"/>
              <a:t>завірені печаткою та підписом керівника закладу</a:t>
            </a:r>
            <a:r>
              <a:rPr lang="uk-UA" sz="1600" b="1" dirty="0" smtClean="0"/>
              <a:t>:</a:t>
            </a:r>
          </a:p>
          <a:p>
            <a:pPr marL="285750" indent="-285750">
              <a:buFont typeface="Arial" panose="020B0604020202020204" pitchFamily="34" charset="0"/>
              <a:buChar char="•"/>
            </a:pPr>
            <a:r>
              <a:rPr lang="uk-UA" sz="1600" dirty="0" smtClean="0"/>
              <a:t>копія статуту (дві перші сторінки);</a:t>
            </a:r>
          </a:p>
          <a:p>
            <a:pPr marL="285750" indent="-285750">
              <a:buFont typeface="Arial" panose="020B0604020202020204" pitchFamily="34" charset="0"/>
              <a:buChar char="•"/>
            </a:pPr>
            <a:r>
              <a:rPr lang="uk-UA" sz="1600" dirty="0" smtClean="0"/>
              <a:t>копія довідки про занесення до Єдиного державного реєстру підприємств та організацій України;</a:t>
            </a:r>
          </a:p>
          <a:p>
            <a:pPr marL="285750" indent="-285750">
              <a:buFont typeface="Arial" panose="020B0604020202020204" pitchFamily="34" charset="0"/>
              <a:buChar char="•"/>
            </a:pPr>
            <a:r>
              <a:rPr lang="uk-UA" sz="1600" dirty="0" smtClean="0"/>
              <a:t>копія ліцензії на надання освітніх послуг та додаток до цієї ліцензії;</a:t>
            </a:r>
          </a:p>
          <a:p>
            <a:pPr marL="285750" indent="-285750">
              <a:buFont typeface="Arial" panose="020B0604020202020204" pitchFamily="34" charset="0"/>
              <a:buChar char="•"/>
            </a:pPr>
            <a:r>
              <a:rPr lang="uk-UA" sz="1600" dirty="0" smtClean="0"/>
              <a:t>копія свідоцтва про атестацію;</a:t>
            </a:r>
          </a:p>
          <a:p>
            <a:pPr marL="285750" indent="-285750">
              <a:buFont typeface="Arial" panose="020B0604020202020204" pitchFamily="34" charset="0"/>
              <a:buChar char="•"/>
            </a:pPr>
            <a:r>
              <a:rPr lang="uk-UA" sz="1600" dirty="0" smtClean="0"/>
              <a:t>копія наказу про призначення керівника;</a:t>
            </a:r>
          </a:p>
          <a:p>
            <a:pPr marL="285750" indent="-285750">
              <a:buFont typeface="Arial" panose="020B0604020202020204" pitchFamily="34" charset="0"/>
              <a:buChar char="•"/>
            </a:pPr>
            <a:r>
              <a:rPr lang="uk-UA" sz="1600" dirty="0" smtClean="0"/>
              <a:t>зразок відбитка печатки та підпису керівника навчального закладу.</a:t>
            </a:r>
            <a:endParaRPr lang="uk-UA" sz="1600" dirty="0"/>
          </a:p>
        </p:txBody>
      </p:sp>
      <p:sp>
        <p:nvSpPr>
          <p:cNvPr id="5" name="TextBox 4"/>
          <p:cNvSpPr txBox="1"/>
          <p:nvPr/>
        </p:nvSpPr>
        <p:spPr>
          <a:xfrm>
            <a:off x="107504" y="1516142"/>
            <a:ext cx="8928992" cy="369332"/>
          </a:xfrm>
          <a:prstGeom prst="rect">
            <a:avLst/>
          </a:prstGeom>
          <a:noFill/>
        </p:spPr>
        <p:txBody>
          <a:bodyPr wrap="square" rtlCol="0">
            <a:spAutoFit/>
          </a:bodyPr>
          <a:lstStyle/>
          <a:p>
            <a:pPr algn="ctr"/>
            <a:r>
              <a:rPr lang="uk-UA" b="1" dirty="0" smtClean="0">
                <a:solidFill>
                  <a:schemeClr val="accent1"/>
                </a:solidFill>
              </a:rPr>
              <a:t>Що робити, якщо змінилась назва, або керівник, або печатка ЗНЗ?</a:t>
            </a:r>
            <a:endParaRPr lang="ru-RU" b="1" dirty="0">
              <a:solidFill>
                <a:schemeClr val="accent1"/>
              </a:solidFill>
            </a:endParaRPr>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251519" y="1484784"/>
            <a:ext cx="8640960" cy="646331"/>
          </a:xfrm>
          <a:prstGeom prst="rect">
            <a:avLst/>
          </a:prstGeom>
          <a:noFill/>
        </p:spPr>
        <p:txBody>
          <a:bodyPr wrap="square" rtlCol="0">
            <a:spAutoFit/>
          </a:bodyPr>
          <a:lstStyle/>
          <a:p>
            <a:r>
              <a:rPr lang="uk-UA" b="1" dirty="0" smtClean="0"/>
              <a:t>копія довідки про занесення до Єдиного державного реєстру підприємств та організацій України;</a:t>
            </a:r>
            <a:endParaRPr lang="uk-UA" b="1" dirty="0"/>
          </a:p>
        </p:txBody>
      </p:sp>
      <p:sp>
        <p:nvSpPr>
          <p:cNvPr id="5" name="TextBox 4"/>
          <p:cNvSpPr txBox="1"/>
          <p:nvPr/>
        </p:nvSpPr>
        <p:spPr>
          <a:xfrm>
            <a:off x="261812" y="2091161"/>
            <a:ext cx="8620373" cy="2339102"/>
          </a:xfrm>
          <a:prstGeom prst="rect">
            <a:avLst/>
          </a:prstGeom>
          <a:noFill/>
        </p:spPr>
        <p:txBody>
          <a:bodyPr wrap="square" rtlCol="0">
            <a:spAutoFit/>
          </a:bodyPr>
          <a:lstStyle/>
          <a:p>
            <a:r>
              <a:rPr lang="uk-UA" dirty="0" smtClean="0"/>
              <a:t>Зараз ця довідка має назву – </a:t>
            </a:r>
            <a:r>
              <a:rPr lang="uk-UA" u="sng" dirty="0" smtClean="0"/>
              <a:t>відомості з ЄДРПОУ</a:t>
            </a:r>
            <a:r>
              <a:rPr lang="uk-UA" dirty="0" smtClean="0"/>
              <a:t> (</a:t>
            </a:r>
            <a:r>
              <a:rPr lang="uk-UA" dirty="0" err="1" smtClean="0"/>
              <a:t>Держстат</a:t>
            </a:r>
            <a:r>
              <a:rPr lang="uk-UA" dirty="0" smtClean="0"/>
              <a:t>).</a:t>
            </a:r>
          </a:p>
          <a:p>
            <a:r>
              <a:rPr lang="uk-UA" dirty="0" smtClean="0"/>
              <a:t>Як, де і за скільки – можна дізнатися на сайті	</a:t>
            </a:r>
            <a:r>
              <a:rPr lang="en-US" dirty="0" smtClean="0">
                <a:hlinkClick r:id="rId3"/>
              </a:rPr>
              <a:t>http://dneprstat.gov.ua</a:t>
            </a:r>
            <a:r>
              <a:rPr lang="en-US" dirty="0" smtClean="0"/>
              <a:t> </a:t>
            </a:r>
            <a:r>
              <a:rPr lang="uk-UA" dirty="0" smtClean="0"/>
              <a:t>:</a:t>
            </a:r>
            <a:endParaRPr lang="en-US" dirty="0" smtClean="0"/>
          </a:p>
          <a:p>
            <a:pPr>
              <a:spcBef>
                <a:spcPts val="600"/>
              </a:spcBef>
            </a:pPr>
            <a:r>
              <a:rPr lang="uk-UA" dirty="0" smtClean="0"/>
              <a:t>На головній сторінці клацнути на</a:t>
            </a:r>
          </a:p>
          <a:p>
            <a:r>
              <a:rPr lang="uk-UA" dirty="0" smtClean="0"/>
              <a:t>	«</a:t>
            </a:r>
            <a:r>
              <a:rPr lang="ru-RU" dirty="0" err="1">
                <a:hlinkClick r:id="rId4"/>
              </a:rPr>
              <a:t>Єдиний</a:t>
            </a:r>
            <a:r>
              <a:rPr lang="ru-RU" dirty="0">
                <a:hlinkClick r:id="rId4"/>
              </a:rPr>
              <a:t> </a:t>
            </a:r>
            <a:r>
              <a:rPr lang="ru-RU" dirty="0" err="1">
                <a:hlinkClick r:id="rId4"/>
              </a:rPr>
              <a:t>державний</a:t>
            </a:r>
            <a:r>
              <a:rPr lang="ru-RU" dirty="0">
                <a:hlinkClick r:id="rId4"/>
              </a:rPr>
              <a:t> </a:t>
            </a:r>
            <a:r>
              <a:rPr lang="ru-RU" dirty="0" err="1">
                <a:hlinkClick r:id="rId4"/>
              </a:rPr>
              <a:t>реєстр</a:t>
            </a:r>
            <a:r>
              <a:rPr lang="ru-RU" dirty="0">
                <a:hlinkClick r:id="rId4"/>
              </a:rPr>
              <a:t> </a:t>
            </a:r>
            <a:r>
              <a:rPr lang="ru-RU" dirty="0" err="1">
                <a:hlinkClick r:id="rId4"/>
              </a:rPr>
              <a:t>підприємств</a:t>
            </a:r>
            <a:r>
              <a:rPr lang="ru-RU" dirty="0">
                <a:hlinkClick r:id="rId4"/>
              </a:rPr>
              <a:t> і </a:t>
            </a:r>
            <a:r>
              <a:rPr lang="ru-RU" dirty="0" err="1">
                <a:hlinkClick r:id="rId4"/>
              </a:rPr>
              <a:t>організацій</a:t>
            </a:r>
            <a:r>
              <a:rPr lang="ru-RU" dirty="0">
                <a:hlinkClick r:id="rId4"/>
              </a:rPr>
              <a:t> </a:t>
            </a:r>
            <a:r>
              <a:rPr lang="ru-RU" dirty="0" err="1">
                <a:hlinkClick r:id="rId4"/>
              </a:rPr>
              <a:t>України</a:t>
            </a:r>
            <a:r>
              <a:rPr lang="uk-UA" dirty="0" smtClean="0"/>
              <a:t>»</a:t>
            </a:r>
          </a:p>
          <a:p>
            <a:pPr>
              <a:spcBef>
                <a:spcPts val="600"/>
              </a:spcBef>
            </a:pPr>
            <a:r>
              <a:rPr lang="uk-UA" dirty="0" smtClean="0"/>
              <a:t>потім обрати</a:t>
            </a:r>
          </a:p>
          <a:p>
            <a:r>
              <a:rPr lang="uk-UA" dirty="0"/>
              <a:t>	</a:t>
            </a:r>
            <a:r>
              <a:rPr lang="uk-UA" dirty="0" smtClean="0"/>
              <a:t>«</a:t>
            </a:r>
            <a:r>
              <a:rPr lang="ru-RU" dirty="0" err="1">
                <a:hlinkClick r:id="rId5"/>
              </a:rPr>
              <a:t>Отримання</a:t>
            </a:r>
            <a:r>
              <a:rPr lang="ru-RU" dirty="0">
                <a:hlinkClick r:id="rId5"/>
              </a:rPr>
              <a:t> </a:t>
            </a:r>
            <a:r>
              <a:rPr lang="ru-RU" dirty="0" err="1">
                <a:hlinkClick r:id="rId5"/>
              </a:rPr>
              <a:t>інформації</a:t>
            </a:r>
            <a:r>
              <a:rPr lang="ru-RU" dirty="0">
                <a:hlinkClick r:id="rId5"/>
              </a:rPr>
              <a:t> з ЄДРПОУ</a:t>
            </a:r>
            <a:r>
              <a:rPr lang="uk-UA" dirty="0" smtClean="0"/>
              <a:t>»</a:t>
            </a:r>
          </a:p>
          <a:p>
            <a:pPr algn="ctr">
              <a:spcBef>
                <a:spcPts val="1200"/>
              </a:spcBef>
            </a:pPr>
            <a:r>
              <a:rPr lang="uk-UA" b="1" dirty="0" smtClean="0"/>
              <a:t>Шапка відомостей виглядає приблизно так:</a:t>
            </a:r>
          </a:p>
        </p:txBody>
      </p:sp>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3648" y="4430263"/>
            <a:ext cx="6181357" cy="2427737"/>
          </a:xfrm>
          <a:prstGeom prst="rect">
            <a:avLst/>
          </a:prstGeom>
        </p:spPr>
      </p:pic>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79320" y="1627746"/>
            <a:ext cx="3704860" cy="461665"/>
          </a:xfrm>
          <a:prstGeom prst="rect">
            <a:avLst/>
          </a:prstGeom>
          <a:noFill/>
        </p:spPr>
        <p:txBody>
          <a:bodyPr wrap="none" rtlCol="0">
            <a:spAutoFit/>
          </a:bodyPr>
          <a:lstStyle/>
          <a:p>
            <a:r>
              <a:rPr lang="uk-UA" sz="2400" b="1" dirty="0" smtClean="0">
                <a:solidFill>
                  <a:schemeClr val="accent1"/>
                </a:solidFill>
              </a:rPr>
              <a:t>Опорні навчальні заклади</a:t>
            </a:r>
            <a:endParaRPr lang="ru-RU" sz="2400" b="1" dirty="0">
              <a:solidFill>
                <a:schemeClr val="accent1"/>
              </a:solidFill>
            </a:endParaRPr>
          </a:p>
        </p:txBody>
      </p:sp>
      <p:sp>
        <p:nvSpPr>
          <p:cNvPr id="5" name="TextBox 4"/>
          <p:cNvSpPr txBox="1"/>
          <p:nvPr/>
        </p:nvSpPr>
        <p:spPr>
          <a:xfrm>
            <a:off x="379320" y="2132856"/>
            <a:ext cx="8441152" cy="2215991"/>
          </a:xfrm>
          <a:prstGeom prst="rect">
            <a:avLst/>
          </a:prstGeom>
          <a:noFill/>
        </p:spPr>
        <p:txBody>
          <a:bodyPr wrap="square" rtlCol="0">
            <a:spAutoFit/>
          </a:bodyPr>
          <a:lstStyle/>
          <a:p>
            <a:r>
              <a:rPr lang="uk-UA" dirty="0" smtClean="0"/>
              <a:t>1. Пакет документів згідно Додатка 3 до Порядку</a:t>
            </a:r>
          </a:p>
          <a:p>
            <a:pPr>
              <a:spcBef>
                <a:spcPts val="1200"/>
              </a:spcBef>
              <a:spcAft>
                <a:spcPts val="600"/>
              </a:spcAft>
            </a:pPr>
            <a:r>
              <a:rPr lang="uk-UA" dirty="0" smtClean="0"/>
              <a:t>2. </a:t>
            </a:r>
            <a:r>
              <a:rPr lang="uk-UA" b="1" dirty="0" smtClean="0"/>
              <a:t>Додатково</a:t>
            </a:r>
            <a:r>
              <a:rPr lang="uk-UA" dirty="0" smtClean="0"/>
              <a:t>: завірені</a:t>
            </a:r>
          </a:p>
          <a:p>
            <a:pPr marL="285750" indent="-285750">
              <a:spcBef>
                <a:spcPts val="600"/>
              </a:spcBef>
              <a:spcAft>
                <a:spcPts val="600"/>
              </a:spcAft>
              <a:buFont typeface="Wingdings" panose="05000000000000000000" pitchFamily="2" charset="2"/>
              <a:buChar char="ü"/>
            </a:pPr>
            <a:r>
              <a:rPr lang="uk-UA" dirty="0" smtClean="0"/>
              <a:t>копія рішення або наказу про створення опорного навчального закладу та його філій;</a:t>
            </a:r>
          </a:p>
          <a:p>
            <a:pPr marL="285750" indent="-285750">
              <a:spcBef>
                <a:spcPts val="600"/>
              </a:spcBef>
              <a:spcAft>
                <a:spcPts val="600"/>
              </a:spcAft>
              <a:buFont typeface="Wingdings" panose="05000000000000000000" pitchFamily="2" charset="2"/>
              <a:buChar char="ü"/>
            </a:pPr>
            <a:r>
              <a:rPr lang="uk-UA" dirty="0" smtClean="0"/>
              <a:t>копії відомостей з ЄДРПОУ про припинення юридичних осіб – навчальних закладів, що стали філіями опорного закладу.</a:t>
            </a:r>
            <a:endParaRPr lang="ru-RU" dirty="0"/>
          </a:p>
        </p:txBody>
      </p:sp>
      <p:sp>
        <p:nvSpPr>
          <p:cNvPr id="6" name="TextBox 5"/>
          <p:cNvSpPr txBox="1"/>
          <p:nvPr/>
        </p:nvSpPr>
        <p:spPr>
          <a:xfrm>
            <a:off x="379320" y="4725144"/>
            <a:ext cx="8331320" cy="461665"/>
          </a:xfrm>
          <a:prstGeom prst="rect">
            <a:avLst/>
          </a:prstGeom>
          <a:noFill/>
        </p:spPr>
        <p:txBody>
          <a:bodyPr wrap="none" rtlCol="0">
            <a:spAutoFit/>
          </a:bodyPr>
          <a:lstStyle/>
          <a:p>
            <a:r>
              <a:rPr lang="uk-UA" sz="2400" b="1" dirty="0" smtClean="0">
                <a:solidFill>
                  <a:schemeClr val="accent1"/>
                </a:solidFill>
              </a:rPr>
              <a:t>Ліквідація навчальних закладів або пониження ступенів до І</a:t>
            </a:r>
            <a:endParaRPr lang="ru-RU" sz="2400" b="1" dirty="0">
              <a:solidFill>
                <a:schemeClr val="accent1"/>
              </a:solidFill>
            </a:endParaRPr>
          </a:p>
        </p:txBody>
      </p:sp>
      <p:sp>
        <p:nvSpPr>
          <p:cNvPr id="7" name="TextBox 6"/>
          <p:cNvSpPr txBox="1"/>
          <p:nvPr/>
        </p:nvSpPr>
        <p:spPr>
          <a:xfrm>
            <a:off x="379320" y="5373216"/>
            <a:ext cx="8496944" cy="923330"/>
          </a:xfrm>
          <a:prstGeom prst="rect">
            <a:avLst/>
          </a:prstGeom>
          <a:noFill/>
        </p:spPr>
        <p:txBody>
          <a:bodyPr wrap="square" rtlCol="0">
            <a:spAutoFit/>
          </a:bodyPr>
          <a:lstStyle/>
          <a:p>
            <a:r>
              <a:rPr lang="uk-UA" dirty="0" smtClean="0"/>
              <a:t>Обов’язково у наказі по органу управління освітою визначити правонаступника з питань документів про освіту (або просто передати йому архів документів згідно наказу)</a:t>
            </a:r>
            <a:endParaRPr lang="ru-RU" dirty="0"/>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graphicFrame>
        <p:nvGraphicFramePr>
          <p:cNvPr id="5" name="Таблиця 4"/>
          <p:cNvGraphicFramePr>
            <a:graphicFrameLocks noGrp="1"/>
          </p:cNvGraphicFramePr>
          <p:nvPr>
            <p:extLst>
              <p:ext uri="{D42A27DB-BD31-4B8C-83A1-F6EECF244321}">
                <p14:modId xmlns:p14="http://schemas.microsoft.com/office/powerpoint/2010/main" val="3418425332"/>
              </p:ext>
            </p:extLst>
          </p:nvPr>
        </p:nvGraphicFramePr>
        <p:xfrm>
          <a:off x="179512" y="1556792"/>
          <a:ext cx="8784976" cy="5191760"/>
        </p:xfrm>
        <a:graphic>
          <a:graphicData uri="http://schemas.openxmlformats.org/drawingml/2006/table">
            <a:tbl>
              <a:tblPr firstRow="1" bandRow="1">
                <a:tableStyleId>{5C22544A-7EE6-4342-B048-85BDC9FD1C3A}</a:tableStyleId>
              </a:tblPr>
              <a:tblGrid>
                <a:gridCol w="432048"/>
                <a:gridCol w="5688632"/>
                <a:gridCol w="2664296"/>
              </a:tblGrid>
              <a:tr h="370840">
                <a:tc>
                  <a:txBody>
                    <a:bodyPr/>
                    <a:lstStyle/>
                    <a:p>
                      <a:pPr algn="ctr"/>
                      <a:r>
                        <a:rPr lang="uk-UA" sz="1600" dirty="0" smtClean="0"/>
                        <a:t>№</a:t>
                      </a:r>
                      <a:endParaRPr lang="ru-RU" sz="1600" dirty="0"/>
                    </a:p>
                  </a:txBody>
                  <a:tcPr/>
                </a:tc>
                <a:tc>
                  <a:txBody>
                    <a:bodyPr/>
                    <a:lstStyle/>
                    <a:p>
                      <a:pPr algn="ctr"/>
                      <a:r>
                        <a:rPr lang="uk-UA" sz="1600" dirty="0" smtClean="0"/>
                        <a:t>Етап</a:t>
                      </a:r>
                      <a:endParaRPr lang="ru-RU" sz="1600" dirty="0"/>
                    </a:p>
                  </a:txBody>
                  <a:tcPr/>
                </a:tc>
                <a:tc>
                  <a:txBody>
                    <a:bodyPr/>
                    <a:lstStyle/>
                    <a:p>
                      <a:pPr algn="ctr"/>
                      <a:r>
                        <a:rPr lang="uk-UA" sz="1600" dirty="0" smtClean="0"/>
                        <a:t>Термін</a:t>
                      </a:r>
                      <a:endParaRPr lang="ru-RU" sz="1600" dirty="0"/>
                    </a:p>
                  </a:txBody>
                  <a:tcPr/>
                </a:tc>
              </a:tr>
              <a:tr h="370840">
                <a:tc>
                  <a:txBody>
                    <a:bodyPr/>
                    <a:lstStyle/>
                    <a:p>
                      <a:pPr algn="ctr"/>
                      <a:r>
                        <a:rPr lang="uk-UA" sz="1600" dirty="0" smtClean="0"/>
                        <a:t>1</a:t>
                      </a:r>
                      <a:endParaRPr lang="ru-RU" sz="1600" dirty="0"/>
                    </a:p>
                  </a:txBody>
                  <a:tcPr/>
                </a:tc>
                <a:tc>
                  <a:txBody>
                    <a:bodyPr/>
                    <a:lstStyle/>
                    <a:p>
                      <a:r>
                        <a:rPr lang="uk-UA" sz="1600" dirty="0" smtClean="0"/>
                        <a:t>Внесення змін до територіального підпорядкування</a:t>
                      </a:r>
                      <a:r>
                        <a:rPr lang="uk-UA" sz="1600" baseline="0" dirty="0" smtClean="0"/>
                        <a:t> та параметрів НЗ (назва, печатка, керівництво, опорний)</a:t>
                      </a:r>
                      <a:endParaRPr lang="ru-RU" sz="1600" dirty="0"/>
                    </a:p>
                  </a:txBody>
                  <a:tcPr/>
                </a:tc>
                <a:tc>
                  <a:txBody>
                    <a:bodyPr/>
                    <a:lstStyle/>
                    <a:p>
                      <a:r>
                        <a:rPr lang="uk-UA" sz="1600" dirty="0" smtClean="0"/>
                        <a:t>Негайно за готовності пакетів документів; останній пакет має потрапити до Києва до 01.03.2018</a:t>
                      </a:r>
                      <a:endParaRPr lang="ru-RU" sz="1600" dirty="0"/>
                    </a:p>
                  </a:txBody>
                  <a:tcPr/>
                </a:tc>
              </a:tr>
              <a:tr h="370840">
                <a:tc>
                  <a:txBody>
                    <a:bodyPr/>
                    <a:lstStyle/>
                    <a:p>
                      <a:pPr algn="ctr"/>
                      <a:r>
                        <a:rPr lang="uk-UA" sz="1600" dirty="0" smtClean="0"/>
                        <a:t>2</a:t>
                      </a:r>
                      <a:endParaRPr lang="ru-RU" sz="1600" dirty="0"/>
                    </a:p>
                  </a:txBody>
                  <a:tcPr/>
                </a:tc>
                <a:tc>
                  <a:txBody>
                    <a:bodyPr/>
                    <a:lstStyle/>
                    <a:p>
                      <a:r>
                        <a:rPr lang="uk-UA" sz="1600" dirty="0" smtClean="0"/>
                        <a:t>Подання замовлень на виготовлення документів</a:t>
                      </a:r>
                      <a:endParaRPr lang="ru-RU" sz="1600" dirty="0"/>
                    </a:p>
                  </a:txBody>
                  <a:tcPr/>
                </a:tc>
                <a:tc>
                  <a:txBody>
                    <a:bodyPr/>
                    <a:lstStyle/>
                    <a:p>
                      <a:r>
                        <a:rPr lang="uk-UA" sz="1600" dirty="0" smtClean="0"/>
                        <a:t>До 31.12.2017</a:t>
                      </a:r>
                      <a:endParaRPr lang="ru-RU" sz="1600" dirty="0"/>
                    </a:p>
                  </a:txBody>
                  <a:tcPr/>
                </a:tc>
              </a:tr>
              <a:tr h="370840">
                <a:tc>
                  <a:txBody>
                    <a:bodyPr/>
                    <a:lstStyle/>
                    <a:p>
                      <a:pPr algn="ctr"/>
                      <a:r>
                        <a:rPr lang="uk-UA" sz="1600" dirty="0" smtClean="0"/>
                        <a:t>3</a:t>
                      </a:r>
                      <a:endParaRPr lang="ru-RU" sz="1600" dirty="0"/>
                    </a:p>
                  </a:txBody>
                  <a:tcPr/>
                </a:tc>
                <a:tc>
                  <a:txBody>
                    <a:bodyPr/>
                    <a:lstStyle/>
                    <a:p>
                      <a:r>
                        <a:rPr lang="uk-UA" sz="1600" dirty="0" smtClean="0"/>
                        <a:t>Вичитка оброблених замовлень (3 рази)</a:t>
                      </a:r>
                      <a:endParaRPr lang="ru-RU" sz="1600" dirty="0"/>
                    </a:p>
                  </a:txBody>
                  <a:tcPr/>
                </a:tc>
                <a:tc>
                  <a:txBody>
                    <a:bodyPr/>
                    <a:lstStyle/>
                    <a:p>
                      <a:r>
                        <a:rPr lang="uk-UA" sz="1600" dirty="0" smtClean="0"/>
                        <a:t>Кінцевий термін – 15.04.2018</a:t>
                      </a:r>
                      <a:endParaRPr lang="ru-RU" sz="1600" dirty="0"/>
                    </a:p>
                  </a:txBody>
                  <a:tcPr/>
                </a:tc>
              </a:tr>
              <a:tr h="370840">
                <a:tc>
                  <a:txBody>
                    <a:bodyPr/>
                    <a:lstStyle/>
                    <a:p>
                      <a:pPr algn="ctr"/>
                      <a:r>
                        <a:rPr lang="uk-UA" sz="1600" dirty="0" smtClean="0"/>
                        <a:t>4</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1600" dirty="0" smtClean="0"/>
                        <a:t>Подання замовлень на виготовлення документів для екстернів</a:t>
                      </a:r>
                      <a:endParaRPr lang="ru-RU" sz="1600" dirty="0"/>
                    </a:p>
                  </a:txBody>
                  <a:tcPr/>
                </a:tc>
                <a:tc>
                  <a:txBody>
                    <a:bodyPr/>
                    <a:lstStyle/>
                    <a:p>
                      <a:r>
                        <a:rPr lang="uk-UA" sz="1600" dirty="0" smtClean="0"/>
                        <a:t>15.04 – 07.05.2018</a:t>
                      </a:r>
                      <a:endParaRPr lang="ru-RU" sz="1600" dirty="0"/>
                    </a:p>
                  </a:txBody>
                  <a:tcPr/>
                </a:tc>
              </a:tr>
              <a:tr h="370840">
                <a:tc>
                  <a:txBody>
                    <a:bodyPr/>
                    <a:lstStyle/>
                    <a:p>
                      <a:pPr algn="ctr"/>
                      <a:r>
                        <a:rPr lang="uk-UA" sz="1600" dirty="0" smtClean="0"/>
                        <a:t>5</a:t>
                      </a:r>
                      <a:endParaRPr lang="ru-RU" sz="1600" dirty="0"/>
                    </a:p>
                  </a:txBody>
                  <a:tcPr/>
                </a:tc>
                <a:tc>
                  <a:txBody>
                    <a:bodyPr/>
                    <a:lstStyle/>
                    <a:p>
                      <a:r>
                        <a:rPr lang="uk-UA" sz="1600" dirty="0" smtClean="0"/>
                        <a:t>Вичитка роздруківок</a:t>
                      </a:r>
                      <a:r>
                        <a:rPr lang="uk-UA" sz="1600" baseline="0" dirty="0" smtClean="0"/>
                        <a:t> параметрів НЗ, внесення за </a:t>
                      </a:r>
                      <a:r>
                        <a:rPr lang="uk-UA" sz="1600" baseline="0" smtClean="0"/>
                        <a:t>необхідності виправлень</a:t>
                      </a:r>
                      <a:endParaRPr lang="ru-RU" sz="1600" dirty="0"/>
                    </a:p>
                  </a:txBody>
                  <a:tcPr/>
                </a:tc>
                <a:tc>
                  <a:txBody>
                    <a:bodyPr/>
                    <a:lstStyle/>
                    <a:p>
                      <a:r>
                        <a:rPr lang="uk-UA" sz="1600" dirty="0" smtClean="0"/>
                        <a:t>Протягом тижня з дня отримання (</a:t>
                      </a:r>
                      <a:r>
                        <a:rPr lang="en-US" sz="1600" dirty="0" smtClean="0"/>
                        <a:t>~</a:t>
                      </a:r>
                      <a:r>
                        <a:rPr lang="uk-UA" sz="1600" dirty="0" smtClean="0"/>
                        <a:t>квітень)</a:t>
                      </a:r>
                      <a:endParaRPr lang="ru-RU" sz="1600" dirty="0"/>
                    </a:p>
                  </a:txBody>
                  <a:tcPr/>
                </a:tc>
              </a:tr>
              <a:tr h="370840">
                <a:tc>
                  <a:txBody>
                    <a:bodyPr/>
                    <a:lstStyle/>
                    <a:p>
                      <a:pPr algn="ctr"/>
                      <a:r>
                        <a:rPr lang="uk-UA" sz="1600" dirty="0" smtClean="0"/>
                        <a:t>6</a:t>
                      </a:r>
                      <a:endParaRPr lang="ru-RU" sz="1600" dirty="0"/>
                    </a:p>
                  </a:txBody>
                  <a:tcPr/>
                </a:tc>
                <a:tc>
                  <a:txBody>
                    <a:bodyPr/>
                    <a:lstStyle/>
                    <a:p>
                      <a:r>
                        <a:rPr lang="uk-UA" sz="1600" dirty="0" smtClean="0"/>
                        <a:t>Надання попереднього цифрового замовлення на 2019 рік</a:t>
                      </a:r>
                      <a:endParaRPr lang="ru-RU" sz="1600" dirty="0"/>
                    </a:p>
                  </a:txBody>
                  <a:tcPr/>
                </a:tc>
                <a:tc>
                  <a:txBody>
                    <a:bodyPr/>
                    <a:lstStyle/>
                    <a:p>
                      <a:r>
                        <a:rPr lang="uk-UA" sz="1600" dirty="0" smtClean="0"/>
                        <a:t>До 31.05.2018</a:t>
                      </a:r>
                      <a:endParaRPr lang="ru-RU" sz="1600" dirty="0"/>
                    </a:p>
                  </a:txBody>
                  <a:tcPr/>
                </a:tc>
              </a:tr>
              <a:tr h="370840">
                <a:tc>
                  <a:txBody>
                    <a:bodyPr/>
                    <a:lstStyle/>
                    <a:p>
                      <a:pPr algn="ctr"/>
                      <a:r>
                        <a:rPr lang="uk-UA" sz="1600" dirty="0" smtClean="0"/>
                        <a:t>7</a:t>
                      </a:r>
                      <a:endParaRPr lang="ru-RU" sz="1600" dirty="0"/>
                    </a:p>
                  </a:txBody>
                  <a:tcPr/>
                </a:tc>
                <a:tc>
                  <a:txBody>
                    <a:bodyPr/>
                    <a:lstStyle/>
                    <a:p>
                      <a:r>
                        <a:rPr lang="uk-UA" sz="1600" dirty="0" smtClean="0"/>
                        <a:t>Зняття відзнаки у замовленнях свідоцтв</a:t>
                      </a:r>
                      <a:endParaRPr lang="ru-RU" sz="1600" dirty="0"/>
                    </a:p>
                  </a:txBody>
                  <a:tcPr/>
                </a:tc>
                <a:tc>
                  <a:txBody>
                    <a:bodyPr/>
                    <a:lstStyle/>
                    <a:p>
                      <a:r>
                        <a:rPr lang="uk-UA" sz="1600" dirty="0" smtClean="0"/>
                        <a:t>До 05.06.2018</a:t>
                      </a:r>
                      <a:endParaRPr lang="ru-RU" sz="1600" dirty="0"/>
                    </a:p>
                  </a:txBody>
                  <a:tcPr/>
                </a:tc>
              </a:tr>
              <a:tr h="370840">
                <a:tc>
                  <a:txBody>
                    <a:bodyPr/>
                    <a:lstStyle/>
                    <a:p>
                      <a:pPr algn="ctr"/>
                      <a:r>
                        <a:rPr lang="uk-UA" sz="1600" dirty="0" smtClean="0"/>
                        <a:t>8</a:t>
                      </a:r>
                      <a:endParaRPr lang="ru-RU" sz="1600" dirty="0"/>
                    </a:p>
                  </a:txBody>
                  <a:tcPr/>
                </a:tc>
                <a:tc>
                  <a:txBody>
                    <a:bodyPr/>
                    <a:lstStyle/>
                    <a:p>
                      <a:r>
                        <a:rPr lang="uk-UA" sz="1600" dirty="0" smtClean="0"/>
                        <a:t>Зміна (пониження) відзнаки медалістів</a:t>
                      </a:r>
                      <a:endParaRPr lang="ru-RU" sz="1600" dirty="0"/>
                    </a:p>
                  </a:txBody>
                  <a:tcPr/>
                </a:tc>
                <a:tc>
                  <a:txBody>
                    <a:bodyPr/>
                    <a:lstStyle/>
                    <a:p>
                      <a:r>
                        <a:rPr lang="uk-UA" sz="1600" dirty="0" smtClean="0"/>
                        <a:t>До 18:00 16.06.2018</a:t>
                      </a:r>
                      <a:endParaRPr lang="ru-RU" sz="1600" dirty="0"/>
                    </a:p>
                  </a:txBody>
                  <a:tcPr/>
                </a:tc>
              </a:tr>
              <a:tr h="370840">
                <a:tc>
                  <a:txBody>
                    <a:bodyPr/>
                    <a:lstStyle/>
                    <a:p>
                      <a:pPr algn="ctr"/>
                      <a:r>
                        <a:rPr lang="uk-UA" sz="1600" dirty="0" smtClean="0"/>
                        <a:t>9</a:t>
                      </a:r>
                      <a:endParaRPr lang="ru-RU" sz="1600" dirty="0"/>
                    </a:p>
                  </a:txBody>
                  <a:tcPr/>
                </a:tc>
                <a:tc>
                  <a:txBody>
                    <a:bodyPr/>
                    <a:lstStyle/>
                    <a:p>
                      <a:r>
                        <a:rPr lang="uk-UA" sz="1600" dirty="0" smtClean="0"/>
                        <a:t>Виправлення документів з помилками</a:t>
                      </a:r>
                      <a:endParaRPr lang="ru-RU" sz="1600" dirty="0"/>
                    </a:p>
                  </a:txBody>
                  <a:tcPr/>
                </a:tc>
                <a:tc>
                  <a:txBody>
                    <a:bodyPr/>
                    <a:lstStyle/>
                    <a:p>
                      <a:r>
                        <a:rPr lang="uk-UA" sz="1600" dirty="0" smtClean="0"/>
                        <a:t>До 15.07.2018</a:t>
                      </a:r>
                      <a:endParaRPr lang="ru-RU" sz="1600" dirty="0"/>
                    </a:p>
                  </a:txBody>
                  <a:tcPr/>
                </a:tc>
              </a:tr>
              <a:tr h="370840">
                <a:tc>
                  <a:txBody>
                    <a:bodyPr/>
                    <a:lstStyle/>
                    <a:p>
                      <a:pPr algn="ctr"/>
                      <a:r>
                        <a:rPr lang="uk-UA" sz="1600" dirty="0" smtClean="0"/>
                        <a:t>10</a:t>
                      </a:r>
                      <a:endParaRPr lang="ru-RU" sz="1600" dirty="0"/>
                    </a:p>
                  </a:txBody>
                  <a:tcPr/>
                </a:tc>
                <a:tc>
                  <a:txBody>
                    <a:bodyPr/>
                    <a:lstStyle/>
                    <a:p>
                      <a:r>
                        <a:rPr lang="uk-UA" sz="1600" dirty="0" smtClean="0"/>
                        <a:t>Здача звіту про  видачу документів у 2018 році</a:t>
                      </a:r>
                      <a:endParaRPr lang="ru-RU" sz="1600" dirty="0"/>
                    </a:p>
                  </a:txBody>
                  <a:tcPr/>
                </a:tc>
                <a:tc>
                  <a:txBody>
                    <a:bodyPr/>
                    <a:lstStyle/>
                    <a:p>
                      <a:r>
                        <a:rPr lang="uk-UA" sz="1600" dirty="0" smtClean="0"/>
                        <a:t>До 23.09.2018</a:t>
                      </a:r>
                      <a:endParaRPr lang="ru-RU" sz="1600" dirty="0"/>
                    </a:p>
                  </a:txBody>
                  <a:tcPr/>
                </a:tc>
              </a:tr>
            </a:tbl>
          </a:graphicData>
        </a:graphic>
      </p:graphicFrame>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23528" y="1916832"/>
            <a:ext cx="8568952" cy="3970318"/>
          </a:xfrm>
          <a:prstGeom prst="rect">
            <a:avLst/>
          </a:prstGeom>
          <a:noFill/>
        </p:spPr>
        <p:txBody>
          <a:bodyPr wrap="square" rtlCol="0">
            <a:spAutoFit/>
          </a:bodyPr>
          <a:lstStyle/>
          <a:p>
            <a:r>
              <a:rPr lang="uk-UA" b="1" dirty="0" smtClean="0"/>
              <a:t>Пункт 4.5 Порядку</a:t>
            </a:r>
            <a:r>
              <a:rPr lang="uk-UA" dirty="0" smtClean="0"/>
              <a:t>:</a:t>
            </a:r>
          </a:p>
          <a:p>
            <a:r>
              <a:rPr lang="uk-UA" dirty="0" smtClean="0">
                <a:solidFill>
                  <a:srgbClr val="C00000"/>
                </a:solidFill>
              </a:rPr>
              <a:t>4.5. Замовлення на поточний навчальний рік приймаються тільки після отримання звітів про видані Картки Документів за минулий рік.</a:t>
            </a:r>
          </a:p>
          <a:p>
            <a:endParaRPr lang="uk-UA" dirty="0" smtClean="0"/>
          </a:p>
          <a:p>
            <a:r>
              <a:rPr lang="uk-UA" dirty="0" smtClean="0"/>
              <a:t>Звіти за 2017 рік мали бути здані до 23.09.2017 р. </a:t>
            </a:r>
            <a:r>
              <a:rPr lang="uk-UA" u="sng" dirty="0" smtClean="0"/>
              <a:t>Досі не здали звіти</a:t>
            </a:r>
            <a:r>
              <a:rPr lang="uk-UA" dirty="0" smtClean="0"/>
              <a:t>:</a:t>
            </a:r>
          </a:p>
          <a:p>
            <a:r>
              <a:rPr lang="uk-UA" dirty="0" smtClean="0"/>
              <a:t>м. Дніпро</a:t>
            </a:r>
          </a:p>
          <a:p>
            <a:r>
              <a:rPr lang="uk-UA" dirty="0" smtClean="0"/>
              <a:t>м. Кривий Ріг – Металургійний міський район</a:t>
            </a:r>
          </a:p>
          <a:p>
            <a:r>
              <a:rPr lang="uk-UA" dirty="0" smtClean="0"/>
              <a:t>м. Кривий Ріг – Тернівський міський район</a:t>
            </a:r>
          </a:p>
          <a:p>
            <a:r>
              <a:rPr lang="uk-UA" dirty="0" smtClean="0"/>
              <a:t>м. </a:t>
            </a:r>
            <a:r>
              <a:rPr lang="uk-UA" dirty="0" err="1" smtClean="0"/>
              <a:t>Вільногірськ</a:t>
            </a:r>
            <a:endParaRPr lang="uk-UA" dirty="0" smtClean="0"/>
          </a:p>
          <a:p>
            <a:r>
              <a:rPr lang="uk-UA" dirty="0" smtClean="0"/>
              <a:t>м. Новомосковськ</a:t>
            </a:r>
          </a:p>
          <a:p>
            <a:r>
              <a:rPr lang="uk-UA" dirty="0" smtClean="0"/>
              <a:t>Апостолівський район – </a:t>
            </a:r>
            <a:r>
              <a:rPr lang="uk-UA" dirty="0" err="1" smtClean="0"/>
              <a:t>Апостолівська</a:t>
            </a:r>
            <a:r>
              <a:rPr lang="uk-UA" dirty="0" smtClean="0"/>
              <a:t> міська об'єднана територіальна громада</a:t>
            </a:r>
          </a:p>
          <a:p>
            <a:r>
              <a:rPr lang="uk-UA" dirty="0" smtClean="0"/>
              <a:t>Апостолівський район – </a:t>
            </a:r>
            <a:r>
              <a:rPr lang="uk-UA" dirty="0" err="1" smtClean="0"/>
              <a:t>Грушівська</a:t>
            </a:r>
            <a:r>
              <a:rPr lang="uk-UA" dirty="0" smtClean="0"/>
              <a:t> об'єднана територіальна громада</a:t>
            </a:r>
          </a:p>
          <a:p>
            <a:r>
              <a:rPr lang="uk-UA" dirty="0" smtClean="0"/>
              <a:t>Апостолівський </a:t>
            </a:r>
            <a:r>
              <a:rPr lang="uk-UA" dirty="0" smtClean="0"/>
              <a:t>район – </a:t>
            </a:r>
            <a:r>
              <a:rPr lang="uk-UA" dirty="0" err="1" smtClean="0"/>
              <a:t>Нивотрудівська</a:t>
            </a:r>
            <a:r>
              <a:rPr lang="uk-UA" dirty="0" smtClean="0"/>
              <a:t> об'єднана територіальна громада</a:t>
            </a:r>
          </a:p>
          <a:p>
            <a:r>
              <a:rPr lang="uk-UA" dirty="0" err="1" smtClean="0"/>
              <a:t>Юр’ївський</a:t>
            </a:r>
            <a:r>
              <a:rPr lang="uk-UA" dirty="0" smtClean="0"/>
              <a:t> район</a:t>
            </a:r>
            <a:endParaRPr lang="uk-UA" dirty="0"/>
          </a:p>
        </p:txBody>
      </p:sp>
    </p:spTree>
    <p:extLst>
      <p:ext uri="{BB962C8B-B14F-4D97-AF65-F5344CB8AC3E}">
        <p14:creationId xmlns:p14="http://schemas.microsoft.com/office/powerpoint/2010/main" val="2606911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257446" y="1772816"/>
            <a:ext cx="8640960" cy="4524315"/>
          </a:xfrm>
          <a:prstGeom prst="rect">
            <a:avLst/>
          </a:prstGeom>
          <a:noFill/>
        </p:spPr>
        <p:txBody>
          <a:bodyPr wrap="square" rtlCol="0">
            <a:spAutoFit/>
          </a:bodyPr>
          <a:lstStyle/>
          <a:p>
            <a:r>
              <a:rPr lang="uk-UA" b="1" dirty="0" smtClean="0"/>
              <a:t>Закон України «Про загальну середню освіту»</a:t>
            </a:r>
          </a:p>
          <a:p>
            <a:r>
              <a:rPr lang="uk-UA" b="1" dirty="0" smtClean="0"/>
              <a:t>Стаття 6.</a:t>
            </a:r>
            <a:r>
              <a:rPr lang="uk-UA" dirty="0" smtClean="0"/>
              <a:t> Здобуття повної загальної середньої освіти</a:t>
            </a:r>
          </a:p>
          <a:p>
            <a:r>
              <a:rPr lang="uk-UA" dirty="0" smtClean="0"/>
              <a:t>… 4. Іноземці та особи без громадянства, які перебувають в Україні на законних підставах, здобувають повну загальну середню освіту у порядку, встановленому для громадян України.</a:t>
            </a:r>
          </a:p>
          <a:p>
            <a:endParaRPr lang="uk-UA" dirty="0" smtClean="0"/>
          </a:p>
          <a:p>
            <a:r>
              <a:rPr lang="uk-UA" b="1" dirty="0" smtClean="0"/>
              <a:t>Закон України «Про професійно-технічну освіту»</a:t>
            </a:r>
          </a:p>
          <a:p>
            <a:r>
              <a:rPr lang="uk-UA" b="1" dirty="0" smtClean="0"/>
              <a:t>Стаття 5.</a:t>
            </a:r>
            <a:r>
              <a:rPr lang="uk-UA" dirty="0" smtClean="0"/>
              <a:t> Право на здобуття професійно-технічної освіти</a:t>
            </a:r>
          </a:p>
          <a:p>
            <a:r>
              <a:rPr lang="uk-UA" dirty="0" smtClean="0"/>
              <a:t>…	Іноземці та особи без громадянства, що перебувають в Україні на законних підставах, користуються правом на здобуття професійно-технічної освіти нарівні з громадянами України.</a:t>
            </a:r>
          </a:p>
          <a:p>
            <a:r>
              <a:rPr lang="uk-UA" dirty="0" smtClean="0"/>
              <a:t>	Інші іноземці оплачують своє навчання, якщо інше не передбачене законодавством або міжнародними договорами України.</a:t>
            </a:r>
          </a:p>
          <a:p>
            <a:r>
              <a:rPr lang="uk-UA" dirty="0" smtClean="0"/>
              <a:t>	Громадяни, які мають базову загальну середню освіту, можуть одночасно із набуттям професії здобувати повну загальну середню освіту у професійно-технічному навчальному закладі або в іншому навчальному закладі.</a:t>
            </a:r>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17293"/>
            <a:ext cx="5760640" cy="3713746"/>
          </a:xfrm>
          <a:prstGeom prst="rect">
            <a:avLst/>
          </a:prstGeom>
        </p:spPr>
      </p:pic>
      <p:sp>
        <p:nvSpPr>
          <p:cNvPr id="5" name="TextBox 4"/>
          <p:cNvSpPr txBox="1"/>
          <p:nvPr/>
        </p:nvSpPr>
        <p:spPr>
          <a:xfrm flipH="1">
            <a:off x="251520" y="5445224"/>
            <a:ext cx="8712968" cy="1200329"/>
          </a:xfrm>
          <a:prstGeom prst="rect">
            <a:avLst/>
          </a:prstGeom>
          <a:noFill/>
        </p:spPr>
        <p:txBody>
          <a:bodyPr wrap="square" rtlCol="0">
            <a:spAutoFit/>
          </a:bodyPr>
          <a:lstStyle/>
          <a:p>
            <a:r>
              <a:rPr lang="uk-UA" b="1" dirty="0"/>
              <a:t>П.3.3 Порядку</a:t>
            </a:r>
            <a:r>
              <a:rPr lang="uk-UA" dirty="0"/>
              <a:t>: «… Щодо осіб, які звернулися із заявою про визнання біженцем або особою, яка потребує додаткового захисту, і не мають документів, що посвідчують особу, для Замовлення використовуються дані, зазначені в довідці про звернення за захистом в Україні</a:t>
            </a:r>
            <a:r>
              <a:rPr lang="uk-UA" dirty="0" smtClean="0"/>
              <a:t>.»</a:t>
            </a:r>
            <a:endParaRPr lang="ru-RU" dirty="0"/>
          </a:p>
        </p:txBody>
      </p:sp>
      <p:sp>
        <p:nvSpPr>
          <p:cNvPr id="6" name="TextBox 5"/>
          <p:cNvSpPr txBox="1"/>
          <p:nvPr/>
        </p:nvSpPr>
        <p:spPr>
          <a:xfrm>
            <a:off x="6660232" y="3789040"/>
            <a:ext cx="1917927" cy="923330"/>
          </a:xfrm>
          <a:prstGeom prst="rect">
            <a:avLst/>
          </a:prstGeom>
          <a:noFill/>
        </p:spPr>
        <p:txBody>
          <a:bodyPr wrap="square" rtlCol="0">
            <a:spAutoFit/>
          </a:bodyPr>
          <a:lstStyle/>
          <a:p>
            <a:r>
              <a:rPr lang="uk-UA" dirty="0" smtClean="0">
                <a:solidFill>
                  <a:schemeClr val="tx2"/>
                </a:solidFill>
              </a:rPr>
              <a:t>9-значний номер ІД-картки;</a:t>
            </a:r>
          </a:p>
          <a:p>
            <a:r>
              <a:rPr lang="uk-UA" dirty="0" smtClean="0">
                <a:solidFill>
                  <a:schemeClr val="tx2"/>
                </a:solidFill>
              </a:rPr>
              <a:t>серія відсутня</a:t>
            </a:r>
            <a:endParaRPr lang="ru-RU" dirty="0">
              <a:solidFill>
                <a:schemeClr val="tx2"/>
              </a:solidFill>
            </a:endParaRPr>
          </a:p>
        </p:txBody>
      </p:sp>
      <p:cxnSp>
        <p:nvCxnSpPr>
          <p:cNvPr id="8" name="Прямая со стрелкой 7"/>
          <p:cNvCxnSpPr>
            <a:stCxn id="6" idx="1"/>
          </p:cNvCxnSpPr>
          <p:nvPr/>
        </p:nvCxnSpPr>
        <p:spPr>
          <a:xfrm flipH="1">
            <a:off x="5076056" y="4250705"/>
            <a:ext cx="158417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251521" y="1844824"/>
            <a:ext cx="8640960" cy="3170099"/>
          </a:xfrm>
          <a:prstGeom prst="rect">
            <a:avLst/>
          </a:prstGeom>
          <a:noFill/>
        </p:spPr>
        <p:txBody>
          <a:bodyPr wrap="square" rtlCol="0">
            <a:spAutoFit/>
          </a:bodyPr>
          <a:lstStyle/>
          <a:p>
            <a:r>
              <a:rPr lang="uk-UA" dirty="0" smtClean="0"/>
              <a:t>Принципи побудови імен різних національностей дуже відрізняються від звичних нам і тому буває неможливо визначити стать людини по її імені, тому в таких випадках зазначення статі випускника є обов’язковим.</a:t>
            </a:r>
          </a:p>
          <a:p>
            <a:pPr>
              <a:spcBef>
                <a:spcPts val="1200"/>
              </a:spcBef>
            </a:pPr>
            <a:r>
              <a:rPr lang="uk-UA" i="1" dirty="0" smtClean="0"/>
              <a:t>Наприклад, </a:t>
            </a:r>
            <a:r>
              <a:rPr lang="uk-UA" b="1" i="1" dirty="0" smtClean="0"/>
              <a:t>спробуйте визначити стать</a:t>
            </a:r>
            <a:r>
              <a:rPr lang="uk-UA" i="1" dirty="0" smtClean="0"/>
              <a:t> випускника, якого звуть </a:t>
            </a:r>
            <a:r>
              <a:rPr lang="uk-UA" b="1" i="1" dirty="0" smtClean="0"/>
              <a:t>Ху Сам </a:t>
            </a:r>
            <a:r>
              <a:rPr lang="uk-UA" b="1" i="1" dirty="0" err="1" smtClean="0"/>
              <a:t>Ло</a:t>
            </a:r>
            <a:r>
              <a:rPr lang="uk-UA" i="1" dirty="0" smtClean="0"/>
              <a:t>!</a:t>
            </a:r>
            <a:r>
              <a:rPr lang="uk-UA" dirty="0" smtClean="0"/>
              <a:t> </a:t>
            </a:r>
            <a:r>
              <a:rPr lang="uk-UA" dirty="0" smtClean="0">
                <a:sym typeface="Wingdings" panose="05000000000000000000" pitchFamily="2" charset="2"/>
              </a:rPr>
              <a:t></a:t>
            </a:r>
            <a:endParaRPr lang="uk-UA" dirty="0" smtClean="0"/>
          </a:p>
          <a:p>
            <a:endParaRPr lang="uk-UA" dirty="0"/>
          </a:p>
          <a:p>
            <a:r>
              <a:rPr lang="uk-UA" dirty="0" smtClean="0"/>
              <a:t>Не у всіх народів (національностей) є поняття </a:t>
            </a:r>
            <a:r>
              <a:rPr lang="uk-UA" u="sng" dirty="0" smtClean="0"/>
              <a:t>по батькові</a:t>
            </a:r>
            <a:r>
              <a:rPr lang="uk-UA" dirty="0" smtClean="0"/>
              <a:t>, натомість може бути декілька імен (траплялось 7). В цих випадках обов’язково треба відокремлювати прізвище, ім’я та можливе по батькові з прикладенням ксерокопії документа, що посвідчує особу (можливо, з офіційним перекладом).</a:t>
            </a:r>
          </a:p>
          <a:p>
            <a:pPr>
              <a:spcBef>
                <a:spcPts val="1200"/>
              </a:spcBef>
            </a:pPr>
            <a:r>
              <a:rPr lang="uk-UA" i="1" dirty="0" smtClean="0"/>
              <a:t>Так ось</a:t>
            </a:r>
            <a:r>
              <a:rPr lang="uk-UA" i="1" smtClean="0"/>
              <a:t>, раніше згадана </a:t>
            </a:r>
            <a:r>
              <a:rPr lang="uk-UA" i="1" dirty="0" smtClean="0"/>
              <a:t>Ху Сам </a:t>
            </a:r>
            <a:r>
              <a:rPr lang="uk-UA" i="1" dirty="0" err="1" smtClean="0"/>
              <a:t>Ло</a:t>
            </a:r>
            <a:r>
              <a:rPr lang="uk-UA" i="1" dirty="0" smtClean="0"/>
              <a:t> – це дівчина з прізвищем Ху та ім’ям Сам </a:t>
            </a:r>
            <a:r>
              <a:rPr lang="uk-UA" i="1" dirty="0" err="1" smtClean="0"/>
              <a:t>Ло</a:t>
            </a:r>
            <a:r>
              <a:rPr lang="uk-UA" i="1" dirty="0" smtClean="0"/>
              <a:t>!</a:t>
            </a:r>
            <a:endParaRPr lang="ru-RU" i="1" dirty="0"/>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574544" y="1556792"/>
            <a:ext cx="1631088" cy="400110"/>
          </a:xfrm>
          <a:prstGeom prst="rect">
            <a:avLst/>
          </a:prstGeom>
          <a:noFill/>
        </p:spPr>
        <p:txBody>
          <a:bodyPr wrap="none" rtlCol="0">
            <a:spAutoFit/>
          </a:bodyPr>
          <a:lstStyle/>
          <a:p>
            <a:r>
              <a:rPr lang="uk-UA" sz="2000" b="1" dirty="0" smtClean="0">
                <a:solidFill>
                  <a:schemeClr val="accent1"/>
                </a:solidFill>
              </a:rPr>
              <a:t>Термінологія</a:t>
            </a:r>
            <a:endParaRPr lang="ru-RU" sz="2000" b="1" dirty="0">
              <a:solidFill>
                <a:schemeClr val="accent1"/>
              </a:solidFill>
            </a:endParaRPr>
          </a:p>
        </p:txBody>
      </p:sp>
      <p:sp>
        <p:nvSpPr>
          <p:cNvPr id="5" name="TextBox 4"/>
          <p:cNvSpPr txBox="1"/>
          <p:nvPr/>
        </p:nvSpPr>
        <p:spPr>
          <a:xfrm>
            <a:off x="179512" y="2038132"/>
            <a:ext cx="8784976" cy="4555093"/>
          </a:xfrm>
          <a:prstGeom prst="rect">
            <a:avLst/>
          </a:prstGeom>
          <a:noFill/>
        </p:spPr>
        <p:txBody>
          <a:bodyPr wrap="square" rtlCol="0">
            <a:spAutoFit/>
          </a:bodyPr>
          <a:lstStyle/>
          <a:p>
            <a:r>
              <a:rPr lang="uk-UA" dirty="0" smtClean="0"/>
              <a:t>1.2.1. </a:t>
            </a:r>
            <a:r>
              <a:rPr lang="uk-UA" b="1" dirty="0" smtClean="0"/>
              <a:t>Документ про освіту державного зразка</a:t>
            </a:r>
            <a:r>
              <a:rPr lang="uk-UA" dirty="0" smtClean="0"/>
              <a:t> (далі - Документ) - це персональні дані про освітній рівень випускника навчального закладу України, які занесені в централізований банк даних Міністерства освіти і науки України та відтворені в пластиковій картці (далі - Картка).</a:t>
            </a:r>
          </a:p>
          <a:p>
            <a:pPr>
              <a:spcAft>
                <a:spcPts val="1200"/>
              </a:spcAft>
            </a:pPr>
            <a:r>
              <a:rPr lang="uk-UA" dirty="0" smtClean="0"/>
              <a:t>1.2.2. </a:t>
            </a:r>
            <a:r>
              <a:rPr lang="uk-UA" b="1" dirty="0" smtClean="0"/>
              <a:t>Дублікат Картки</a:t>
            </a:r>
            <a:r>
              <a:rPr lang="uk-UA" dirty="0" smtClean="0"/>
              <a:t> - це другий примірник Картки, який має однакову з оригіналом юридичну силу.</a:t>
            </a:r>
          </a:p>
          <a:p>
            <a:r>
              <a:rPr lang="uk-UA" dirty="0" smtClean="0"/>
              <a:t>1.4. У Замовленні Документ може мати статус:</a:t>
            </a:r>
          </a:p>
          <a:p>
            <a:r>
              <a:rPr lang="uk-UA" dirty="0" smtClean="0"/>
              <a:t>а) </a:t>
            </a:r>
            <a:r>
              <a:rPr lang="uk-UA" b="1" dirty="0" smtClean="0"/>
              <a:t>первинний</a:t>
            </a:r>
            <a:r>
              <a:rPr lang="uk-UA" dirty="0" smtClean="0"/>
              <a:t> - Документ, що виготовляється вперше;</a:t>
            </a:r>
          </a:p>
          <a:p>
            <a:r>
              <a:rPr lang="uk-UA" dirty="0" smtClean="0"/>
              <a:t>б) </a:t>
            </a:r>
            <a:r>
              <a:rPr lang="uk-UA" b="1" dirty="0" smtClean="0"/>
              <a:t>дублікат</a:t>
            </a:r>
            <a:r>
              <a:rPr lang="uk-UA" dirty="0" smtClean="0"/>
              <a:t> - Документ, що виготовляється повторно через втрату або значне пошкодження його картки;</a:t>
            </a:r>
          </a:p>
          <a:p>
            <a:pPr>
              <a:spcAft>
                <a:spcPts val="1200"/>
              </a:spcAft>
            </a:pPr>
            <a:r>
              <a:rPr lang="uk-UA" dirty="0" smtClean="0"/>
              <a:t>в) </a:t>
            </a:r>
            <a:r>
              <a:rPr lang="uk-UA" b="1" dirty="0" smtClean="0"/>
              <a:t>виправлений</a:t>
            </a:r>
            <a:r>
              <a:rPr lang="uk-UA" dirty="0" smtClean="0"/>
              <a:t> - Документ, що виготовляється повторно через наявність помилок в первинному Документі.</a:t>
            </a:r>
          </a:p>
          <a:p>
            <a:r>
              <a:rPr lang="uk-UA" u="sng" dirty="0" smtClean="0"/>
              <a:t>Стосовно виправлення документів</a:t>
            </a:r>
            <a:r>
              <a:rPr lang="uk-UA" dirty="0" smtClean="0"/>
              <a:t>:</a:t>
            </a:r>
          </a:p>
          <a:p>
            <a:r>
              <a:rPr lang="uk-UA" dirty="0" smtClean="0"/>
              <a:t>3.16. Заміні можуть підлягати Картки Документів </a:t>
            </a:r>
            <a:r>
              <a:rPr lang="uk-UA" b="1" dirty="0" smtClean="0">
                <a:solidFill>
                  <a:schemeClr val="accent2">
                    <a:lumMod val="50000"/>
                  </a:schemeClr>
                </a:solidFill>
              </a:rPr>
              <a:t>у разі наявності помилок в інформації, </a:t>
            </a:r>
            <a:r>
              <a:rPr lang="uk-UA" b="1" u="sng" dirty="0" smtClean="0">
                <a:solidFill>
                  <a:schemeClr val="accent2">
                    <a:lumMod val="50000"/>
                  </a:schemeClr>
                </a:solidFill>
              </a:rPr>
              <a:t>що відтворена в Картці</a:t>
            </a:r>
            <a:r>
              <a:rPr lang="uk-UA" b="1" dirty="0" smtClean="0">
                <a:solidFill>
                  <a:schemeClr val="accent2">
                    <a:lumMod val="50000"/>
                  </a:schemeClr>
                </a:solidFill>
              </a:rPr>
              <a:t>, а також при зміні статі власника</a:t>
            </a:r>
            <a:r>
              <a:rPr lang="uk-UA" dirty="0" smtClean="0"/>
              <a:t>.</a:t>
            </a:r>
            <a:endParaRPr lang="uk-UA" dirty="0"/>
          </a:p>
        </p:txBody>
      </p:sp>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179512" y="1628800"/>
            <a:ext cx="8712968" cy="1569660"/>
          </a:xfrm>
          <a:prstGeom prst="rect">
            <a:avLst/>
          </a:prstGeom>
          <a:noFill/>
        </p:spPr>
        <p:txBody>
          <a:bodyPr wrap="square" rtlCol="0">
            <a:spAutoFit/>
          </a:bodyPr>
          <a:lstStyle/>
          <a:p>
            <a:pPr algn="just"/>
            <a:r>
              <a:rPr lang="uk-UA" sz="2400" dirty="0" smtClean="0"/>
              <a:t>Виготовляються на основі фотокомп'ютерних технологій, зразки яких затверджені постановою Кабінету Міністрів України від 22 липня 2015 року </a:t>
            </a:r>
            <a:r>
              <a:rPr lang="uk-UA" sz="2400" u="sng" dirty="0" smtClean="0">
                <a:hlinkClick r:id="rId3"/>
              </a:rPr>
              <a:t>№ 645</a:t>
            </a:r>
            <a:r>
              <a:rPr lang="uk-UA" sz="2400" dirty="0" smtClean="0"/>
              <a:t> "Про документи про загальну середню та професійно-технічну освіту державного зразка і додатки до них</a:t>
            </a:r>
            <a:r>
              <a:rPr lang="uk-UA" sz="2400" dirty="0" smtClean="0"/>
              <a:t>"</a:t>
            </a:r>
            <a:endParaRPr lang="uk-UA" sz="2400" dirty="0"/>
          </a:p>
        </p:txBody>
      </p:sp>
    </p:spTree>
    <p:extLst>
      <p:ext uri="{BB962C8B-B14F-4D97-AF65-F5344CB8AC3E}">
        <p14:creationId xmlns:p14="http://schemas.microsoft.com/office/powerpoint/2010/main" val="24826440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23528" y="1988840"/>
            <a:ext cx="8568952" cy="3416320"/>
          </a:xfrm>
          <a:prstGeom prst="rect">
            <a:avLst/>
          </a:prstGeom>
          <a:noFill/>
        </p:spPr>
        <p:txBody>
          <a:bodyPr wrap="square" rtlCol="0">
            <a:spAutoFit/>
          </a:bodyPr>
          <a:lstStyle/>
          <a:p>
            <a:r>
              <a:rPr lang="uk-UA" dirty="0" smtClean="0"/>
              <a:t>Типова помилка – при замовленні документів невірно вказано дату народження випускника.</a:t>
            </a:r>
          </a:p>
          <a:p>
            <a:r>
              <a:rPr lang="uk-UA" dirty="0" smtClean="0"/>
              <a:t>Документ передруку не підлягає, бо не містить помилок в інформації, що  відтворена у Картці.</a:t>
            </a:r>
          </a:p>
          <a:p>
            <a:endParaRPr lang="uk-UA" dirty="0" smtClean="0"/>
          </a:p>
          <a:p>
            <a:r>
              <a:rPr lang="uk-UA" dirty="0" smtClean="0"/>
              <a:t>Рішення наведено на нашому сайті – досить написати листа від навчального закладу, поставити підпис та печатку, додати копію документа, що підтверджує правильну дату народження, і сканкопії вказаних паперів надіслати по </a:t>
            </a:r>
            <a:r>
              <a:rPr lang="en-US" dirty="0" smtClean="0"/>
              <a:t>e-mail</a:t>
            </a:r>
            <a:r>
              <a:rPr lang="uk-UA" dirty="0" smtClean="0"/>
              <a:t> до ІВС «ОСВІТА». Оператори внесуть зміни безпосередньо у Києві.</a:t>
            </a:r>
          </a:p>
          <a:p>
            <a:endParaRPr lang="uk-UA" dirty="0"/>
          </a:p>
          <a:p>
            <a:r>
              <a:rPr lang="uk-UA" dirty="0" smtClean="0"/>
              <a:t>Помилки у паспортних даних та ідентифікаційних кодах на перебіг вступної кампанії та подальше навчання </a:t>
            </a:r>
            <a:r>
              <a:rPr lang="uk-UA" b="1" dirty="0" smtClean="0"/>
              <a:t>не впливають</a:t>
            </a:r>
            <a:r>
              <a:rPr lang="uk-UA" dirty="0" smtClean="0"/>
              <a:t>.</a:t>
            </a:r>
            <a:endParaRPr lang="ru-RU" dirty="0"/>
          </a:p>
        </p:txBody>
      </p:sp>
    </p:spTree>
    <p:extLst>
      <p:ext uri="{BB962C8B-B14F-4D97-AF65-F5344CB8AC3E}">
        <p14:creationId xmlns:p14="http://schemas.microsoft.com/office/powerpoint/2010/main" val="1250122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95534" y="1403484"/>
            <a:ext cx="6200095" cy="369332"/>
          </a:xfrm>
          <a:prstGeom prst="rect">
            <a:avLst/>
          </a:prstGeom>
          <a:noFill/>
        </p:spPr>
        <p:txBody>
          <a:bodyPr wrap="none" rtlCol="0">
            <a:spAutoFit/>
          </a:bodyPr>
          <a:lstStyle/>
          <a:p>
            <a:r>
              <a:rPr lang="uk-UA" b="1" dirty="0" smtClean="0">
                <a:solidFill>
                  <a:schemeClr val="accent1"/>
                </a:solidFill>
              </a:rPr>
              <a:t>Передрук картки документа (стосується і старих паперових)</a:t>
            </a:r>
            <a:endParaRPr lang="ru-RU" b="1" dirty="0">
              <a:solidFill>
                <a:schemeClr val="accent1"/>
              </a:solidFill>
            </a:endParaRPr>
          </a:p>
        </p:txBody>
      </p:sp>
      <p:sp>
        <p:nvSpPr>
          <p:cNvPr id="5" name="TextBox 4"/>
          <p:cNvSpPr txBox="1"/>
          <p:nvPr/>
        </p:nvSpPr>
        <p:spPr>
          <a:xfrm>
            <a:off x="247149" y="1700808"/>
            <a:ext cx="8640960" cy="5078313"/>
          </a:xfrm>
          <a:prstGeom prst="rect">
            <a:avLst/>
          </a:prstGeom>
          <a:noFill/>
        </p:spPr>
        <p:txBody>
          <a:bodyPr wrap="square" rtlCol="0">
            <a:spAutoFit/>
          </a:bodyPr>
          <a:lstStyle/>
          <a:p>
            <a:r>
              <a:rPr lang="uk-UA" dirty="0" smtClean="0"/>
              <a:t>3.13. Усі витрати, пов'язані з повторним виготовленням Карток з вини Замовника, несе Замовник, а з вини Виконавця - Виконавець.</a:t>
            </a:r>
          </a:p>
          <a:p>
            <a:r>
              <a:rPr lang="uk-UA" dirty="0" smtClean="0"/>
              <a:t>3.14. У Замовленні на виправлення вказується дата вручення Картки виправленого Документа. На Картці відтворюється назва, яку мав навчальний заклад на момент закінчення його випускником. Печатка, посада керівника навчального закладу, його підпис, прізвище та ініціали на Картці відтворюються чинними на дату вручення Картки виправленого Документа.</a:t>
            </a:r>
          </a:p>
          <a:p>
            <a:r>
              <a:rPr lang="uk-UA" dirty="0" smtClean="0"/>
              <a:t>3.15. Картка Документа, що виправляється, утрачає чинність з моменту подання замовлення на виправлення та підлягає обов'язковому поверненню Уповноваженому органу та знищенню. Видача Картки виправленого Документа здійснюється тільки після повернення Картки первинного Документа. Інформація про такі зміни заноситься до централізованого банку даних Міністерства освіти і науки України.</a:t>
            </a:r>
          </a:p>
          <a:p>
            <a:r>
              <a:rPr lang="uk-UA" dirty="0" smtClean="0"/>
              <a:t>3.16. Заміні можуть підлягати Картки Документів у разі наявності помилок в інформації, що відтворена в Картці, а також при зміні статі власника.</a:t>
            </a:r>
          </a:p>
          <a:p>
            <a:r>
              <a:rPr lang="uk-UA" dirty="0" smtClean="0"/>
              <a:t>3.17. Виправлення Документу та заміна Картки здійснюються на підставі письмової заяви його власника на ім'я керівника відповідного навчального закладу, </a:t>
            </a:r>
            <a:r>
              <a:rPr lang="uk-UA" u="sng" dirty="0" smtClean="0"/>
              <a:t>до заяви додається оригінал первинної Картки Документа</a:t>
            </a:r>
            <a:r>
              <a:rPr lang="uk-UA" dirty="0" smtClean="0"/>
              <a:t> та копія першої сторінки паспорта або копія документа органу реєстрації актів громадянського стану про зміну статі.</a:t>
            </a:r>
            <a:endParaRPr lang="uk-UA" dirty="0"/>
          </a:p>
        </p:txBody>
      </p:sp>
    </p:spTree>
    <p:extLst>
      <p:ext uri="{BB962C8B-B14F-4D97-AF65-F5344CB8AC3E}">
        <p14:creationId xmlns:p14="http://schemas.microsoft.com/office/powerpoint/2010/main" val="26793329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95536" y="2492896"/>
            <a:ext cx="3678828" cy="369332"/>
          </a:xfrm>
          <a:prstGeom prst="rect">
            <a:avLst/>
          </a:prstGeom>
          <a:noFill/>
        </p:spPr>
        <p:txBody>
          <a:bodyPr wrap="none" rtlCol="0">
            <a:spAutoFit/>
          </a:bodyPr>
          <a:lstStyle/>
          <a:p>
            <a:r>
              <a:rPr lang="uk-UA" b="1" dirty="0" smtClean="0">
                <a:solidFill>
                  <a:schemeClr val="accent1"/>
                </a:solidFill>
              </a:rPr>
              <a:t>Повернення документів про освіту</a:t>
            </a:r>
            <a:endParaRPr lang="ru-RU" b="1" dirty="0">
              <a:solidFill>
                <a:schemeClr val="accent1"/>
              </a:solidFill>
            </a:endParaRPr>
          </a:p>
        </p:txBody>
      </p:sp>
      <p:sp>
        <p:nvSpPr>
          <p:cNvPr id="5" name="TextBox 4"/>
          <p:cNvSpPr txBox="1"/>
          <p:nvPr/>
        </p:nvSpPr>
        <p:spPr>
          <a:xfrm>
            <a:off x="401849" y="2996952"/>
            <a:ext cx="8568951" cy="3416320"/>
          </a:xfrm>
          <a:prstGeom prst="rect">
            <a:avLst/>
          </a:prstGeom>
          <a:noFill/>
        </p:spPr>
        <p:txBody>
          <a:bodyPr wrap="square" rtlCol="0">
            <a:spAutoFit/>
          </a:bodyPr>
          <a:lstStyle/>
          <a:p>
            <a:r>
              <a:rPr lang="uk-UA" dirty="0" smtClean="0"/>
              <a:t>4.4 … Невидані Картки (</a:t>
            </a:r>
            <a:r>
              <a:rPr lang="uk-UA" u="sng" dirty="0" smtClean="0"/>
              <a:t>із зазначенням причин невидачі, повернення</a:t>
            </a:r>
            <a:r>
              <a:rPr lang="uk-UA" dirty="0" smtClean="0"/>
              <a:t>) обов'язково повертаються до Уповноваженого органу </a:t>
            </a:r>
            <a:r>
              <a:rPr lang="uk-UA" i="1" dirty="0" smtClean="0"/>
              <a:t>із звітом про невидані Документи</a:t>
            </a:r>
            <a:r>
              <a:rPr lang="uk-UA" dirty="0" smtClean="0"/>
              <a:t> за формою, установленою у </a:t>
            </a:r>
            <a:r>
              <a:rPr lang="uk-UA" u="sng" dirty="0" smtClean="0">
                <a:hlinkClick r:id="rId3"/>
              </a:rPr>
              <a:t>додатках 30-32</a:t>
            </a:r>
            <a:r>
              <a:rPr lang="uk-UA" dirty="0" smtClean="0"/>
              <a:t> </a:t>
            </a:r>
            <a:r>
              <a:rPr lang="uk-UA" b="1" dirty="0" smtClean="0"/>
              <a:t>[реально 19-21]</a:t>
            </a:r>
            <a:r>
              <a:rPr lang="uk-UA" dirty="0" smtClean="0"/>
              <a:t>, протягом трьох місяців від дня видачі їх випускникам.</a:t>
            </a:r>
          </a:p>
          <a:p>
            <a:endParaRPr lang="uk-UA" dirty="0" smtClean="0"/>
          </a:p>
          <a:p>
            <a:r>
              <a:rPr lang="uk-UA" dirty="0" smtClean="0"/>
              <a:t>Для ЗНЗ використовуйте або модифікований Додаток 21 (для ВНЗ, єдиний містить колонку причини повернення), або додайте стовпчик «Причина повернення» у Додаток 19.</a:t>
            </a:r>
            <a:endParaRPr lang="uk-UA" dirty="0"/>
          </a:p>
          <a:p>
            <a:endParaRPr lang="uk-UA" dirty="0" smtClean="0"/>
          </a:p>
          <a:p>
            <a:r>
              <a:rPr lang="uk-UA" dirty="0" smtClean="0"/>
              <a:t>Крім звіту надається 2 екземпляри накладних на повернення; зразок можна завантажити з сайту </a:t>
            </a:r>
            <a:r>
              <a:rPr lang="uk-UA" b="1" dirty="0" smtClean="0">
                <a:hlinkClick r:id="rId4"/>
              </a:rPr>
              <a:t>http://ocntt.dp.ua</a:t>
            </a:r>
            <a:r>
              <a:rPr lang="uk-UA" dirty="0" smtClean="0"/>
              <a:t> , розділ «</a:t>
            </a:r>
            <a:r>
              <a:rPr lang="uk-UA" b="1" dirty="0" smtClean="0">
                <a:hlinkClick r:id="rId5"/>
              </a:rPr>
              <a:t>Документи про освіту</a:t>
            </a:r>
            <a:r>
              <a:rPr lang="uk-UA" dirty="0" smtClean="0"/>
              <a:t>», </a:t>
            </a:r>
            <a:r>
              <a:rPr lang="uk-UA" b="1" dirty="0" smtClean="0">
                <a:hlinkClick r:id="rId6"/>
              </a:rPr>
              <a:t>Повернення невиданих документів про освіту</a:t>
            </a:r>
            <a:endParaRPr lang="uk-UA" b="1" dirty="0" smtClean="0"/>
          </a:p>
        </p:txBody>
      </p:sp>
      <p:sp>
        <p:nvSpPr>
          <p:cNvPr id="6" name="TextBox 5"/>
          <p:cNvSpPr txBox="1"/>
          <p:nvPr/>
        </p:nvSpPr>
        <p:spPr>
          <a:xfrm>
            <a:off x="401849" y="1628800"/>
            <a:ext cx="8424936" cy="646331"/>
          </a:xfrm>
          <a:prstGeom prst="rect">
            <a:avLst/>
          </a:prstGeom>
          <a:noFill/>
        </p:spPr>
        <p:txBody>
          <a:bodyPr wrap="square" rtlCol="0">
            <a:spAutoFit/>
          </a:bodyPr>
          <a:lstStyle/>
          <a:p>
            <a:r>
              <a:rPr lang="uk-UA" dirty="0" smtClean="0"/>
              <a:t>Форма підтвердження на виправлення документів про освіту наведена у</a:t>
            </a:r>
          </a:p>
          <a:p>
            <a:r>
              <a:rPr lang="uk-UA" b="1" dirty="0" smtClean="0"/>
              <a:t>Додатку 10</a:t>
            </a:r>
            <a:r>
              <a:rPr lang="uk-UA" dirty="0" smtClean="0"/>
              <a:t>. Будь ласка, </a:t>
            </a:r>
            <a:r>
              <a:rPr lang="uk-UA" b="1" dirty="0" smtClean="0"/>
              <a:t>виділяйте розбіжності</a:t>
            </a:r>
            <a:r>
              <a:rPr lang="uk-UA" dirty="0" smtClean="0"/>
              <a:t>!</a:t>
            </a:r>
            <a:endParaRPr lang="ru-RU" b="1" dirty="0"/>
          </a:p>
        </p:txBody>
      </p:sp>
    </p:spTree>
    <p:extLst>
      <p:ext uri="{BB962C8B-B14F-4D97-AF65-F5344CB8AC3E}">
        <p14:creationId xmlns:p14="http://schemas.microsoft.com/office/powerpoint/2010/main" val="16582265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95536" y="1588150"/>
            <a:ext cx="3124510" cy="369332"/>
          </a:xfrm>
          <a:prstGeom prst="rect">
            <a:avLst/>
          </a:prstGeom>
          <a:noFill/>
        </p:spPr>
        <p:txBody>
          <a:bodyPr wrap="none" rtlCol="0">
            <a:spAutoFit/>
          </a:bodyPr>
          <a:lstStyle/>
          <a:p>
            <a:r>
              <a:rPr lang="uk-UA" b="1" dirty="0" smtClean="0">
                <a:solidFill>
                  <a:schemeClr val="accent1"/>
                </a:solidFill>
              </a:rPr>
              <a:t>Дублікати Карток документів</a:t>
            </a:r>
            <a:endParaRPr lang="ru-RU" b="1" dirty="0">
              <a:solidFill>
                <a:schemeClr val="accent1"/>
              </a:solidFill>
            </a:endParaRPr>
          </a:p>
        </p:txBody>
      </p:sp>
      <p:sp>
        <p:nvSpPr>
          <p:cNvPr id="5" name="TextBox 4"/>
          <p:cNvSpPr txBox="1"/>
          <p:nvPr/>
        </p:nvSpPr>
        <p:spPr>
          <a:xfrm>
            <a:off x="395536" y="2276872"/>
            <a:ext cx="8496944" cy="4247317"/>
          </a:xfrm>
          <a:prstGeom prst="rect">
            <a:avLst/>
          </a:prstGeom>
          <a:noFill/>
        </p:spPr>
        <p:txBody>
          <a:bodyPr wrap="square" rtlCol="0">
            <a:spAutoFit/>
          </a:bodyPr>
          <a:lstStyle/>
          <a:p>
            <a:r>
              <a:rPr lang="uk-UA" dirty="0" smtClean="0"/>
              <a:t>Процедура замовлення дублікатів розписана у параграфі </a:t>
            </a:r>
            <a:r>
              <a:rPr lang="uk-UA" b="1" dirty="0" smtClean="0"/>
              <a:t>V. Дублікати Карток Документів</a:t>
            </a:r>
            <a:r>
              <a:rPr lang="uk-UA" dirty="0" smtClean="0"/>
              <a:t> Порядку.</a:t>
            </a:r>
          </a:p>
          <a:p>
            <a:endParaRPr lang="uk-UA" dirty="0" smtClean="0"/>
          </a:p>
          <a:p>
            <a:r>
              <a:rPr lang="uk-UA" dirty="0" smtClean="0"/>
              <a:t>Як правило, абсолютна більшість помилок при замовленні дублікатів робиться у відповідному підтвердженні, так як це єдиний документ, крім наказу про видачу дублікату, що робиться «з нуля»; все інше – завірені підписом керівника і печаткою закладу копії документів.</a:t>
            </a:r>
          </a:p>
          <a:p>
            <a:endParaRPr lang="uk-UA" dirty="0" smtClean="0"/>
          </a:p>
          <a:p>
            <a:r>
              <a:rPr lang="uk-UA" dirty="0" smtClean="0"/>
              <a:t>Звертаю увагу – скрізь мають стояти підписи саме діючого керівника, а не в.о. чи </a:t>
            </a:r>
            <a:r>
              <a:rPr lang="uk-UA" dirty="0" err="1" smtClean="0"/>
              <a:t>т.в.о</a:t>
            </a:r>
            <a:r>
              <a:rPr lang="uk-UA" dirty="0" smtClean="0"/>
              <a:t>. (в тому числі на копіях)! В процесі виготовлення дублікату підписи керівника, його ПІБ та посада, печатка закладу звіряються декількома інстанціями з наявними у виробничій базі. У разі виявлення розбіжностей, наслідком може бути блокування НЗ для друку документів про освіту. Для розблокування доведеться надавати повний комплект документів закладу згідно Додатка 3 та пояснювати причину виникнення розбіжностей.</a:t>
            </a:r>
            <a:endParaRPr lang="uk-UA" dirty="0"/>
          </a:p>
        </p:txBody>
      </p:sp>
    </p:spTree>
    <p:extLst>
      <p:ext uri="{BB962C8B-B14F-4D97-AF65-F5344CB8AC3E}">
        <p14:creationId xmlns:p14="http://schemas.microsoft.com/office/powerpoint/2010/main" val="30276738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23528" y="1772816"/>
            <a:ext cx="8568952" cy="4585871"/>
          </a:xfrm>
          <a:prstGeom prst="rect">
            <a:avLst/>
          </a:prstGeom>
          <a:noFill/>
        </p:spPr>
        <p:txBody>
          <a:bodyPr wrap="square" rtlCol="0">
            <a:spAutoFit/>
          </a:bodyPr>
          <a:lstStyle/>
          <a:p>
            <a:r>
              <a:rPr lang="uk-UA" dirty="0" smtClean="0"/>
              <a:t>Найпоширеніша помилка при замовленні дублікатів документів про освіту – невміння без помилок написати повну назву власного навчального закладу, як сучасну, так і історичну (на час закінчення випускником, що втратив документ</a:t>
            </a:r>
            <a:r>
              <a:rPr lang="uk-UA" dirty="0" smtClean="0"/>
              <a:t>).</a:t>
            </a:r>
            <a:endParaRPr lang="en-US" dirty="0" smtClean="0"/>
          </a:p>
          <a:p>
            <a:pPr>
              <a:spcBef>
                <a:spcPts val="1200"/>
              </a:spcBef>
            </a:pPr>
            <a:r>
              <a:rPr lang="uk-UA" dirty="0" smtClean="0"/>
              <a:t>Стосовно історичних назв. Відділом реєстру навчальних закладів вносяться тільки такі назви, що підтверджуються відповідними наказами про перейменування або реорганізацію. Ніякі «довідки» від НЗ або аргументи «а ось там у журналі на печатці щось таке зазначено» не розглядаються.</a:t>
            </a:r>
          </a:p>
          <a:p>
            <a:pPr>
              <a:spcBef>
                <a:spcPts val="1200"/>
              </a:spcBef>
            </a:pPr>
            <a:r>
              <a:rPr lang="uk-UA" dirty="0" smtClean="0"/>
              <a:t>Слово «загальноосвітня» у назвах НЗ масово з’явилося у 1990-91 роках, до цього часу ЗНЗ були просто «середніми школами», всі дійсно до 1990 року загальноосвітні (у назві) школи можна перелічити на пальцях однієї руки.</a:t>
            </a:r>
          </a:p>
          <a:p>
            <a:pPr>
              <a:spcBef>
                <a:spcPts val="1200"/>
              </a:spcBef>
            </a:pPr>
            <a:r>
              <a:rPr lang="uk-UA" dirty="0" smtClean="0"/>
              <a:t>Всі фотокомп’ютерні (пластикові) документи занесені до Реєстру документів про освіту ЄДЕБО, тому дуже легко перевірити валідність документа, а заодно дізнатися назву НЗ, відтворену у ньому.</a:t>
            </a:r>
          </a:p>
          <a:p>
            <a:pPr>
              <a:spcBef>
                <a:spcPts val="1200"/>
              </a:spcBef>
            </a:pPr>
            <a:r>
              <a:rPr lang="uk-UA" dirty="0" smtClean="0"/>
              <a:t>Для цього достатньо відвідати сайт ДП «Інфоресурс» </a:t>
            </a:r>
            <a:r>
              <a:rPr lang="en-US" dirty="0" smtClean="0">
                <a:hlinkClick r:id="rId3"/>
              </a:rPr>
              <a:t>http://inforesurs.gov.ua</a:t>
            </a:r>
            <a:r>
              <a:rPr lang="en-US" dirty="0" smtClean="0"/>
              <a:t> </a:t>
            </a:r>
            <a:endParaRPr lang="en-US" dirty="0"/>
          </a:p>
        </p:txBody>
      </p:sp>
    </p:spTree>
    <p:extLst>
      <p:ext uri="{BB962C8B-B14F-4D97-AF65-F5344CB8AC3E}">
        <p14:creationId xmlns:p14="http://schemas.microsoft.com/office/powerpoint/2010/main" val="578825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437735"/>
            <a:ext cx="6270261" cy="5420265"/>
          </a:xfrm>
          <a:prstGeom prst="rect">
            <a:avLst/>
          </a:prstGeom>
        </p:spPr>
      </p:pic>
      <p:sp>
        <p:nvSpPr>
          <p:cNvPr id="5" name="TextBox 4"/>
          <p:cNvSpPr txBox="1"/>
          <p:nvPr/>
        </p:nvSpPr>
        <p:spPr>
          <a:xfrm rot="17777212">
            <a:off x="5470202" y="3733533"/>
            <a:ext cx="4716030" cy="646331"/>
          </a:xfrm>
          <a:prstGeom prst="rect">
            <a:avLst/>
          </a:prstGeom>
          <a:noFill/>
        </p:spPr>
        <p:txBody>
          <a:bodyPr wrap="square" rtlCol="0">
            <a:spAutoFit/>
          </a:bodyPr>
          <a:lstStyle/>
          <a:p>
            <a:r>
              <a:rPr lang="en-US" sz="3600" dirty="0" smtClean="0">
                <a:hlinkClick r:id="rId4"/>
              </a:rPr>
              <a:t>http://inforesurs.gov.ua</a:t>
            </a:r>
            <a:r>
              <a:rPr lang="en-US" sz="3600" dirty="0" smtClean="0"/>
              <a:t> </a:t>
            </a:r>
            <a:endParaRPr lang="ru-RU" sz="3600" dirty="0"/>
          </a:p>
        </p:txBody>
      </p:sp>
    </p:spTree>
    <p:extLst>
      <p:ext uri="{BB962C8B-B14F-4D97-AF65-F5344CB8AC3E}">
        <p14:creationId xmlns:p14="http://schemas.microsoft.com/office/powerpoint/2010/main" val="15315618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428727"/>
            <a:ext cx="6254369" cy="5429271"/>
          </a:xfrm>
          <a:prstGeom prst="rect">
            <a:avLst/>
          </a:prstGeom>
        </p:spPr>
      </p:pic>
    </p:spTree>
    <p:extLst>
      <p:ext uri="{BB962C8B-B14F-4D97-AF65-F5344CB8AC3E}">
        <p14:creationId xmlns:p14="http://schemas.microsoft.com/office/powerpoint/2010/main" val="10143222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416" y="1435328"/>
            <a:ext cx="7050872" cy="5422672"/>
          </a:xfrm>
          <a:prstGeom prst="rect">
            <a:avLst/>
          </a:prstGeom>
        </p:spPr>
      </p:pic>
    </p:spTree>
    <p:extLst>
      <p:ext uri="{BB962C8B-B14F-4D97-AF65-F5344CB8AC3E}">
        <p14:creationId xmlns:p14="http://schemas.microsoft.com/office/powerpoint/2010/main" val="10872512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graphicFrame>
        <p:nvGraphicFramePr>
          <p:cNvPr id="5" name="Таблиця 4"/>
          <p:cNvGraphicFramePr>
            <a:graphicFrameLocks noGrp="1"/>
          </p:cNvGraphicFramePr>
          <p:nvPr>
            <p:extLst>
              <p:ext uri="{D42A27DB-BD31-4B8C-83A1-F6EECF244321}">
                <p14:modId xmlns:p14="http://schemas.microsoft.com/office/powerpoint/2010/main" val="3360242528"/>
              </p:ext>
            </p:extLst>
          </p:nvPr>
        </p:nvGraphicFramePr>
        <p:xfrm>
          <a:off x="2771800" y="2348880"/>
          <a:ext cx="4042792" cy="1097280"/>
        </p:xfrm>
        <a:graphic>
          <a:graphicData uri="http://schemas.openxmlformats.org/drawingml/2006/table">
            <a:tbl>
              <a:tblPr/>
              <a:tblGrid>
                <a:gridCol w="4042792"/>
              </a:tblGrid>
              <a:tr h="0">
                <a:tc>
                  <a:txBody>
                    <a:bodyPr/>
                    <a:lstStyle/>
                    <a:p>
                      <a:endParaRPr lang="ru-RU" dirty="0"/>
                    </a:p>
                  </a:txBody>
                  <a:tcPr marL="0" marR="0" marT="0" marB="0">
                    <a:lnL>
                      <a:noFill/>
                    </a:lnL>
                    <a:lnR>
                      <a:noFill/>
                    </a:lnR>
                    <a:lnT>
                      <a:noFill/>
                    </a:lnT>
                    <a:lnB>
                      <a:noFill/>
                    </a:lnB>
                  </a:tcPr>
                </a:tc>
              </a:tr>
              <a:tr h="85720">
                <a:tc>
                  <a:txBody>
                    <a:bodyPr/>
                    <a:lstStyle/>
                    <a:p>
                      <a:r>
                        <a:rPr lang="ru-RU" dirty="0"/>
                        <a:t>МІНІСТЕРСТВО ОСВІТИ І НАУКИ УКРАЇНИ</a:t>
                      </a:r>
                    </a:p>
                  </a:txBody>
                  <a:tcPr marL="0" marR="0" marT="0" marB="0">
                    <a:lnL>
                      <a:noFill/>
                    </a:lnL>
                    <a:lnR>
                      <a:noFill/>
                    </a:lnR>
                    <a:lnT>
                      <a:noFill/>
                    </a:lnT>
                    <a:lnB>
                      <a:noFill/>
                    </a:lnB>
                  </a:tcPr>
                </a:tc>
              </a:tr>
              <a:tr h="0">
                <a:tc>
                  <a:txBody>
                    <a:bodyPr/>
                    <a:lstStyle/>
                    <a:p>
                      <a:pPr algn="ctr"/>
                      <a:r>
                        <a:rPr lang="ru-RU" dirty="0"/>
                        <a:t>НАКАЗ</a:t>
                      </a:r>
                    </a:p>
                  </a:txBody>
                  <a:tcPr marL="0" marR="0" marT="0" marB="0">
                    <a:lnL>
                      <a:noFill/>
                    </a:lnL>
                    <a:lnR>
                      <a:noFill/>
                    </a:lnR>
                    <a:lnT>
                      <a:noFill/>
                    </a:lnT>
                    <a:lnB>
                      <a:noFill/>
                    </a:lnB>
                  </a:tcPr>
                </a:tc>
              </a:tr>
              <a:tr h="0">
                <a:tc>
                  <a:txBody>
                    <a:bodyPr/>
                    <a:lstStyle/>
                    <a:p>
                      <a:pPr algn="ctr"/>
                      <a:r>
                        <a:rPr lang="ru-RU" dirty="0"/>
                        <a:t>08.08.2014  № 917</a:t>
                      </a:r>
                    </a:p>
                  </a:txBody>
                  <a:tcPr marL="0" marR="0" marT="0" marB="0">
                    <a:lnL>
                      <a:noFill/>
                    </a:lnL>
                    <a:lnR>
                      <a:noFill/>
                    </a:lnR>
                    <a:lnT>
                      <a:noFill/>
                    </a:lnT>
                    <a:lnB>
                      <a:noFill/>
                    </a:lnB>
                  </a:tcPr>
                </a:tc>
              </a:tr>
            </a:tbl>
          </a:graphicData>
        </a:graphic>
      </p:graphicFrame>
      <p:graphicFrame>
        <p:nvGraphicFramePr>
          <p:cNvPr id="6" name="Таблиця 5"/>
          <p:cNvGraphicFramePr>
            <a:graphicFrameLocks noGrp="1"/>
          </p:cNvGraphicFramePr>
          <p:nvPr>
            <p:extLst>
              <p:ext uri="{D42A27DB-BD31-4B8C-83A1-F6EECF244321}">
                <p14:modId xmlns:p14="http://schemas.microsoft.com/office/powerpoint/2010/main" val="767575838"/>
              </p:ext>
            </p:extLst>
          </p:nvPr>
        </p:nvGraphicFramePr>
        <p:xfrm>
          <a:off x="552999" y="3512884"/>
          <a:ext cx="8229600" cy="1066800"/>
        </p:xfrm>
        <a:graphic>
          <a:graphicData uri="http://schemas.openxmlformats.org/drawingml/2006/table">
            <a:tbl>
              <a:tblPr/>
              <a:tblGrid>
                <a:gridCol w="6251249"/>
                <a:gridCol w="1978351"/>
              </a:tblGrid>
              <a:tr h="0">
                <a:tc>
                  <a:txBody>
                    <a:bodyPr/>
                    <a:lstStyle/>
                    <a:p>
                      <a:r>
                        <a:rPr lang="ru-RU" sz="1400" dirty="0"/>
                        <a:t/>
                      </a:r>
                      <a:br>
                        <a:rPr lang="ru-RU" sz="1400" dirty="0"/>
                      </a:br>
                      <a:endParaRPr lang="ru-RU" sz="1400" dirty="0"/>
                    </a:p>
                  </a:txBody>
                  <a:tcPr marL="0" marR="0" marT="0" marB="0">
                    <a:lnL>
                      <a:noFill/>
                    </a:lnL>
                    <a:lnR>
                      <a:noFill/>
                    </a:lnR>
                    <a:lnT>
                      <a:noFill/>
                    </a:lnT>
                    <a:lnB>
                      <a:noFill/>
                    </a:lnB>
                  </a:tcPr>
                </a:tc>
                <a:tc>
                  <a:txBody>
                    <a:bodyPr/>
                    <a:lstStyle/>
                    <a:p>
                      <a:r>
                        <a:rPr lang="uk-UA" sz="1400" noProof="0" dirty="0" smtClean="0"/>
                        <a:t>Зареєстровано</a:t>
                      </a:r>
                      <a:r>
                        <a:rPr lang="uk-UA" sz="1400" dirty="0" smtClean="0"/>
                        <a:t> в Міністерстві </a:t>
                      </a:r>
                      <a:br>
                        <a:rPr lang="uk-UA" sz="1400" dirty="0" smtClean="0"/>
                      </a:br>
                      <a:r>
                        <a:rPr lang="uk-UA" sz="1400" dirty="0" smtClean="0"/>
                        <a:t>юстиції України </a:t>
                      </a:r>
                      <a:br>
                        <a:rPr lang="uk-UA" sz="1400" dirty="0" smtClean="0"/>
                      </a:br>
                      <a:r>
                        <a:rPr lang="uk-UA" sz="1400" dirty="0" smtClean="0"/>
                        <a:t>26 серпня 2014 р. </a:t>
                      </a:r>
                      <a:br>
                        <a:rPr lang="uk-UA" sz="1400" dirty="0" smtClean="0"/>
                      </a:br>
                      <a:r>
                        <a:rPr lang="uk-UA" sz="1400" dirty="0" smtClean="0"/>
                        <a:t>за № 1024/25801</a:t>
                      </a:r>
                      <a:endParaRPr lang="uk-UA" sz="1400" dirty="0"/>
                    </a:p>
                  </a:txBody>
                  <a:tcPr marL="0" marR="0" marT="0" marB="0">
                    <a:lnL>
                      <a:noFill/>
                    </a:lnL>
                    <a:lnR>
                      <a:noFill/>
                    </a:lnR>
                    <a:lnT>
                      <a:noFill/>
                    </a:lnT>
                    <a:lnB>
                      <a:noFill/>
                    </a:lnB>
                  </a:tcPr>
                </a:tc>
              </a:tr>
            </a:tbl>
          </a:graphicData>
        </a:graphic>
      </p:graphicFrame>
      <p:sp>
        <p:nvSpPr>
          <p:cNvPr id="7" name="Rectangle 1"/>
          <p:cNvSpPr>
            <a:spLocks noChangeArrowheads="1"/>
          </p:cNvSpPr>
          <p:nvPr/>
        </p:nvSpPr>
        <p:spPr bwMode="auto">
          <a:xfrm>
            <a:off x="683568" y="4581128"/>
            <a:ext cx="8075240"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altLang="ru-RU" sz="800" b="0" i="0" u="none" strike="noStrike" cap="none" normalizeH="0" baseline="0" dirty="0" smtClean="0">
                <a:ln>
                  <a:noFill/>
                </a:ln>
                <a:solidFill>
                  <a:schemeClr val="tx1"/>
                </a:solidFill>
                <a:effectLst/>
                <a:latin typeface="Arial" charset="0"/>
                <a:cs typeface="Arial" charset="0"/>
              </a:rPr>
              <a:t> </a:t>
            </a:r>
            <a:endParaRPr kumimoji="0" lang="uk-UA" altLang="ru-RU"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b="0" i="0" u="none" strike="noStrike" cap="none" normalizeH="0" baseline="0" dirty="0" smtClean="0">
                <a:ln>
                  <a:noFill/>
                </a:ln>
                <a:solidFill>
                  <a:schemeClr val="tx1"/>
                </a:solidFill>
                <a:effectLst/>
                <a:latin typeface="Arial" charset="0"/>
                <a:cs typeface="Arial" charset="0"/>
              </a:rPr>
              <a:t>Про затвердження Порядку замовлення, обліку і видачі дублікатів та виправлених документів про загальну середню освіту державного зразка особам, які здобули загальну середню освіту у навчальних закладах на тимчасово окупованій території України та у навчальних закладах окремих населених пунктів Донецької та Луганської областей</a:t>
            </a:r>
          </a:p>
        </p:txBody>
      </p:sp>
      <p:pic>
        <p:nvPicPr>
          <p:cNvPr id="1026" name="Picture 2" descr="http://zakonst.rada.gov.ua/images/gerb.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5438" y="1628800"/>
            <a:ext cx="5715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7353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graphicFrame>
        <p:nvGraphicFramePr>
          <p:cNvPr id="5" name="Схема 4"/>
          <p:cNvGraphicFramePr/>
          <p:nvPr>
            <p:extLst>
              <p:ext uri="{D42A27DB-BD31-4B8C-83A1-F6EECF244321}">
                <p14:modId xmlns:p14="http://schemas.microsoft.com/office/powerpoint/2010/main" val="3069322626"/>
              </p:ext>
            </p:extLst>
          </p:nvPr>
        </p:nvGraphicFramePr>
        <p:xfrm>
          <a:off x="-9904" y="1844824"/>
          <a:ext cx="5483825"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415253" y="1990396"/>
            <a:ext cx="3834511" cy="523220"/>
          </a:xfrm>
          <a:prstGeom prst="rect">
            <a:avLst/>
          </a:prstGeom>
          <a:noFill/>
        </p:spPr>
        <p:txBody>
          <a:bodyPr wrap="none" rtlCol="0">
            <a:spAutoFit/>
          </a:bodyPr>
          <a:lstStyle/>
          <a:p>
            <a:r>
              <a:rPr lang="en-US" sz="2800" dirty="0" smtClean="0"/>
              <a:t>e-mail:  </a:t>
            </a:r>
            <a:r>
              <a:rPr lang="en-US" sz="2800" dirty="0" smtClean="0">
                <a:hlinkClick r:id="rId8"/>
              </a:rPr>
              <a:t>bidulya@ukr.net</a:t>
            </a:r>
            <a:r>
              <a:rPr lang="en-US" sz="2800" dirty="0" smtClean="0"/>
              <a:t> </a:t>
            </a:r>
            <a:endParaRPr lang="ru-RU" sz="2800" dirty="0"/>
          </a:p>
        </p:txBody>
      </p:sp>
      <p:sp>
        <p:nvSpPr>
          <p:cNvPr id="7" name="TextBox 6"/>
          <p:cNvSpPr txBox="1"/>
          <p:nvPr/>
        </p:nvSpPr>
        <p:spPr>
          <a:xfrm>
            <a:off x="5063858" y="3476932"/>
            <a:ext cx="4101700" cy="830997"/>
          </a:xfrm>
          <a:prstGeom prst="rect">
            <a:avLst/>
          </a:prstGeom>
          <a:noFill/>
        </p:spPr>
        <p:txBody>
          <a:bodyPr wrap="none" rtlCol="0">
            <a:spAutoFit/>
          </a:bodyPr>
          <a:lstStyle/>
          <a:p>
            <a:r>
              <a:rPr lang="en-US" sz="2400" b="1" dirty="0" smtClean="0"/>
              <a:t>050-256-17-13</a:t>
            </a:r>
          </a:p>
          <a:p>
            <a:r>
              <a:rPr lang="uk-UA" sz="2400" dirty="0" smtClean="0"/>
              <a:t>Бідуля Олександр Віталійович</a:t>
            </a:r>
            <a:endParaRPr lang="ru-RU" sz="2400" dirty="0"/>
          </a:p>
        </p:txBody>
      </p:sp>
      <p:sp>
        <p:nvSpPr>
          <p:cNvPr id="8" name="TextBox 7"/>
          <p:cNvSpPr txBox="1"/>
          <p:nvPr/>
        </p:nvSpPr>
        <p:spPr>
          <a:xfrm>
            <a:off x="5095224" y="5373346"/>
            <a:ext cx="3018199" cy="523220"/>
          </a:xfrm>
          <a:prstGeom prst="rect">
            <a:avLst/>
          </a:prstGeom>
          <a:noFill/>
        </p:spPr>
        <p:txBody>
          <a:bodyPr wrap="none" rtlCol="0">
            <a:spAutoFit/>
          </a:bodyPr>
          <a:lstStyle/>
          <a:p>
            <a:r>
              <a:rPr lang="en-US" sz="2800" b="1" dirty="0" smtClean="0">
                <a:hlinkClick r:id="rId9"/>
              </a:rPr>
              <a:t>http://ocntt.dp.ua</a:t>
            </a:r>
            <a:r>
              <a:rPr lang="en-US" sz="2800" b="1" dirty="0" smtClean="0"/>
              <a:t> </a:t>
            </a:r>
            <a:endParaRPr lang="ru-RU" sz="2800" b="1" dirty="0"/>
          </a:p>
        </p:txBody>
      </p:sp>
    </p:spTree>
    <p:extLst>
      <p:ext uri="{BB962C8B-B14F-4D97-AF65-F5344CB8AC3E}">
        <p14:creationId xmlns:p14="http://schemas.microsoft.com/office/powerpoint/2010/main" val="3147495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179512" y="1628800"/>
            <a:ext cx="8712968" cy="1569660"/>
          </a:xfrm>
          <a:prstGeom prst="rect">
            <a:avLst/>
          </a:prstGeom>
          <a:noFill/>
        </p:spPr>
        <p:txBody>
          <a:bodyPr wrap="square" rtlCol="0">
            <a:spAutoFit/>
          </a:bodyPr>
          <a:lstStyle/>
          <a:p>
            <a:pPr algn="just"/>
            <a:r>
              <a:rPr lang="uk-UA" sz="2400" dirty="0" smtClean="0"/>
              <a:t>Виготовляються на основі </a:t>
            </a:r>
            <a:r>
              <a:rPr lang="uk-UA" sz="2400" dirty="0" err="1" smtClean="0"/>
              <a:t>фотокомп'ютерних</a:t>
            </a:r>
            <a:r>
              <a:rPr lang="uk-UA" sz="2400" dirty="0" smtClean="0"/>
              <a:t> технологій, зразки яких затверджені постановою Кабінету Міністрів України від 22 липня 2015 року </a:t>
            </a:r>
            <a:r>
              <a:rPr lang="uk-UA" sz="2400" u="sng" dirty="0" smtClean="0">
                <a:hlinkClick r:id="rId4"/>
              </a:rPr>
              <a:t>№ 645</a:t>
            </a:r>
            <a:r>
              <a:rPr lang="uk-UA" sz="2400" dirty="0" smtClean="0"/>
              <a:t> "Про документи про загальну середню та професійно-технічну освіту державного зразка і додатки до них":</a:t>
            </a:r>
            <a:endParaRPr lang="uk-UA" sz="2400" dirty="0"/>
          </a:p>
        </p:txBody>
      </p:sp>
      <p:sp>
        <p:nvSpPr>
          <p:cNvPr id="5" name="TextBox 4"/>
          <p:cNvSpPr txBox="1"/>
          <p:nvPr/>
        </p:nvSpPr>
        <p:spPr>
          <a:xfrm>
            <a:off x="247612" y="3284984"/>
            <a:ext cx="8640960" cy="3170099"/>
          </a:xfrm>
          <a:prstGeom prst="rect">
            <a:avLst/>
          </a:prstGeom>
          <a:noFill/>
        </p:spPr>
        <p:txBody>
          <a:bodyPr wrap="square" rtlCol="0">
            <a:spAutoFit/>
          </a:bodyPr>
          <a:lstStyle/>
          <a:p>
            <a:pPr marL="285750" indent="-285750">
              <a:buFont typeface="Arial" panose="020B0604020202020204" pitchFamily="34" charset="0"/>
              <a:buChar char="•"/>
            </a:pPr>
            <a:r>
              <a:rPr lang="uk-UA" sz="2000" dirty="0" smtClean="0"/>
              <a:t>свідоцтво про базову загальну середню освіту;</a:t>
            </a:r>
          </a:p>
          <a:p>
            <a:pPr marL="285750" indent="-285750">
              <a:buFont typeface="Arial" panose="020B0604020202020204" pitchFamily="34" charset="0"/>
              <a:buChar char="•"/>
            </a:pPr>
            <a:r>
              <a:rPr lang="uk-UA" sz="2000" dirty="0" smtClean="0"/>
              <a:t>свідоцтво про базову загальну середню освіту з відзнакою;</a:t>
            </a:r>
          </a:p>
          <a:p>
            <a:pPr marL="285750" indent="-285750">
              <a:buFont typeface="Arial" panose="020B0604020202020204" pitchFamily="34" charset="0"/>
              <a:buChar char="•"/>
            </a:pPr>
            <a:r>
              <a:rPr lang="uk-UA" sz="2000" dirty="0" smtClean="0"/>
              <a:t>свідоцтво про базову загальну середню освіту за спеціальною програмою (для випускників з порушеннями розумового розвитку, які отримали базову загальну середню освіту за спеціальною програмою);</a:t>
            </a:r>
          </a:p>
          <a:p>
            <a:pPr marL="285750" indent="-285750">
              <a:buFont typeface="Arial" panose="020B0604020202020204" pitchFamily="34" charset="0"/>
              <a:buChar char="•"/>
            </a:pPr>
            <a:r>
              <a:rPr lang="uk-UA" sz="2000" dirty="0" smtClean="0"/>
              <a:t>атестат про повну загальну середню освіту;</a:t>
            </a:r>
          </a:p>
          <a:p>
            <a:pPr marL="285750" indent="-285750">
              <a:buFont typeface="Arial" panose="020B0604020202020204" pitchFamily="34" charset="0"/>
              <a:buChar char="•"/>
            </a:pPr>
            <a:r>
              <a:rPr lang="uk-UA" sz="2000" dirty="0" smtClean="0"/>
              <a:t>атестат з відзнакою про повну загальну середню освіту (для випускників, нагороджених срібною медаллю "За досягнення у навчанні");</a:t>
            </a:r>
          </a:p>
          <a:p>
            <a:pPr marL="285750" indent="-285750">
              <a:buFont typeface="Arial" panose="020B0604020202020204" pitchFamily="34" charset="0"/>
              <a:buChar char="•"/>
            </a:pPr>
            <a:r>
              <a:rPr lang="uk-UA" sz="2000" dirty="0" smtClean="0"/>
              <a:t>атестат з відзнакою про повну загальну середню освіту (для випускників, нагороджених золотою медаллю "За високі досягнення у навчанні").</a:t>
            </a:r>
            <a:endParaRPr lang="uk-UA" sz="2000" dirty="0"/>
          </a:p>
        </p:txBody>
      </p:sp>
    </p:spTree>
    <p:extLst>
      <p:ext uri="{BB962C8B-B14F-4D97-AF65-F5344CB8AC3E}">
        <p14:creationId xmlns:p14="http://schemas.microsoft.com/office/powerpoint/2010/main" val="1724001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br>
              <a:rPr lang="uk-UA"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uk-UA"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251520" y="1772816"/>
            <a:ext cx="8686679" cy="4739759"/>
          </a:xfrm>
          <a:prstGeom prst="rect">
            <a:avLst/>
          </a:prstGeom>
          <a:noFill/>
        </p:spPr>
        <p:txBody>
          <a:bodyPr wrap="square" rtlCol="0">
            <a:spAutoFit/>
          </a:bodyPr>
          <a:lstStyle/>
          <a:p>
            <a:pPr>
              <a:spcAft>
                <a:spcPts val="1200"/>
              </a:spcAft>
            </a:pPr>
            <a:r>
              <a:rPr lang="uk-UA" u="sng" dirty="0" smtClean="0"/>
              <a:t>Запроваджено з 2017 року</a:t>
            </a:r>
          </a:p>
          <a:p>
            <a:pPr marL="342900" indent="-342900">
              <a:spcAft>
                <a:spcPts val="1200"/>
              </a:spcAft>
              <a:buFont typeface="+mj-lt"/>
              <a:buAutoNum type="arabicParenR"/>
            </a:pPr>
            <a:r>
              <a:rPr lang="uk-UA" dirty="0" smtClean="0"/>
              <a:t>свідоцтво про базову загальну середню освіту за спеціальною програмою (для випускників з (</a:t>
            </a:r>
            <a:r>
              <a:rPr lang="uk-UA" u="sng" dirty="0" smtClean="0"/>
              <a:t>легкими</a:t>
            </a:r>
            <a:r>
              <a:rPr lang="uk-UA" dirty="0" smtClean="0"/>
              <a:t>) порушеннями розумового розвитку, які отримали базову загальну середню освіту за спеціальною програмою) + додаток до нього;</a:t>
            </a:r>
          </a:p>
          <a:p>
            <a:pPr marL="342900" indent="-342900">
              <a:spcAft>
                <a:spcPts val="1200"/>
              </a:spcAft>
              <a:buFont typeface="+mj-lt"/>
              <a:buAutoNum type="arabicParenR"/>
            </a:pPr>
            <a:r>
              <a:rPr lang="uk-UA" dirty="0" smtClean="0"/>
              <a:t>поліграфічна довідка про закінчення повного курсу навчання за спеціальною програмою (для випускників з </a:t>
            </a:r>
            <a:r>
              <a:rPr lang="uk-UA" u="sng" dirty="0" smtClean="0"/>
              <a:t>помірною</a:t>
            </a:r>
            <a:r>
              <a:rPr lang="uk-UA" dirty="0" smtClean="0"/>
              <a:t> розумовою відсталістю).</a:t>
            </a:r>
          </a:p>
          <a:p>
            <a:pPr>
              <a:spcAft>
                <a:spcPts val="1200"/>
              </a:spcAft>
            </a:pPr>
            <a:r>
              <a:rPr lang="uk-UA" dirty="0" smtClean="0"/>
              <a:t>У зв’язку з дуже малою потребою і відповідно малим тиражом друку бланків цих документів (</a:t>
            </a:r>
            <a:r>
              <a:rPr lang="uk-UA" b="1" dirty="0" smtClean="0"/>
              <a:t>1</a:t>
            </a:r>
            <a:r>
              <a:rPr lang="uk-UA" dirty="0" smtClean="0"/>
              <a:t> – 193, </a:t>
            </a:r>
            <a:r>
              <a:rPr lang="uk-UA" b="1" dirty="0" smtClean="0"/>
              <a:t>2</a:t>
            </a:r>
            <a:r>
              <a:rPr lang="uk-UA" dirty="0" smtClean="0"/>
              <a:t> – 50 примірників на область згідно попереднього замовлення на 2018 рік), вартість бланків дуже висока і Міністерством не передбачається виготовлення жодного додаткового (запасного) бланку.</a:t>
            </a:r>
          </a:p>
          <a:p>
            <a:pPr>
              <a:spcAft>
                <a:spcPts val="1200"/>
              </a:spcAft>
            </a:pPr>
            <a:r>
              <a:rPr lang="uk-UA" dirty="0" smtClean="0"/>
              <a:t>ЖОДНОГО! Зовсім! Зовсім-зовсім! (єдина надія – відмова якоїсь області від декількох примірників. Дякуємо Вінниці за три документа у 2017 році)</a:t>
            </a:r>
          </a:p>
          <a:p>
            <a:pPr>
              <a:spcAft>
                <a:spcPts val="1200"/>
              </a:spcAft>
            </a:pPr>
            <a:r>
              <a:rPr lang="uk-UA" dirty="0" smtClean="0"/>
              <a:t>Тому прохання: з відповідальністю готувати попереднє замовлення на потребу у документах про освіту на наступний рік. Саме від нього формується бюджет.</a:t>
            </a:r>
            <a:endParaRPr lang="uk-UA" dirty="0"/>
          </a:p>
        </p:txBody>
      </p:sp>
    </p:spTree>
    <p:extLst>
      <p:ext uri="{BB962C8B-B14F-4D97-AF65-F5344CB8AC3E}">
        <p14:creationId xmlns:p14="http://schemas.microsoft.com/office/powerpoint/2010/main" val="27030915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54215" y="1412776"/>
            <a:ext cx="8496944" cy="400110"/>
          </a:xfrm>
          <a:prstGeom prst="rect">
            <a:avLst/>
          </a:prstGeom>
          <a:noFill/>
        </p:spPr>
        <p:txBody>
          <a:bodyPr wrap="square" rtlCol="0">
            <a:spAutoFit/>
          </a:bodyPr>
          <a:lstStyle/>
          <a:p>
            <a:pPr algn="ctr"/>
            <a:r>
              <a:rPr lang="uk-UA" sz="2000" b="1" dirty="0" smtClean="0">
                <a:solidFill>
                  <a:schemeClr val="accent1"/>
                </a:solidFill>
              </a:rPr>
              <a:t>Державні бази даних, пов’язані із документами про освіту. </a:t>
            </a:r>
            <a:r>
              <a:rPr lang="en-US" sz="2000" b="1" dirty="0" smtClean="0">
                <a:solidFill>
                  <a:schemeClr val="accent1"/>
                </a:solidFill>
              </a:rPr>
              <a:t>Who is who?</a:t>
            </a:r>
            <a:endParaRPr lang="ru-RU" sz="2000" b="1" dirty="0">
              <a:solidFill>
                <a:schemeClr val="accent1"/>
              </a:solidFill>
            </a:endParaRPr>
          </a:p>
        </p:txBody>
      </p:sp>
      <p:graphicFrame>
        <p:nvGraphicFramePr>
          <p:cNvPr id="7" name="Таблиця 6"/>
          <p:cNvGraphicFramePr>
            <a:graphicFrameLocks noGrp="1"/>
          </p:cNvGraphicFramePr>
          <p:nvPr>
            <p:extLst>
              <p:ext uri="{D42A27DB-BD31-4B8C-83A1-F6EECF244321}">
                <p14:modId xmlns:p14="http://schemas.microsoft.com/office/powerpoint/2010/main" val="76202243"/>
              </p:ext>
            </p:extLst>
          </p:nvPr>
        </p:nvGraphicFramePr>
        <p:xfrm>
          <a:off x="323528" y="1812886"/>
          <a:ext cx="8496944" cy="4908340"/>
        </p:xfrm>
        <a:graphic>
          <a:graphicData uri="http://schemas.openxmlformats.org/drawingml/2006/table">
            <a:tbl>
              <a:tblPr firstRow="1" bandRow="1">
                <a:tableStyleId>{5C22544A-7EE6-4342-B048-85BDC9FD1C3A}</a:tableStyleId>
              </a:tblPr>
              <a:tblGrid>
                <a:gridCol w="4248472"/>
                <a:gridCol w="4248472"/>
              </a:tblGrid>
              <a:tr h="976420">
                <a:tc>
                  <a:txBody>
                    <a:bodyPr/>
                    <a:lstStyle/>
                    <a:p>
                      <a:r>
                        <a:rPr lang="uk-UA" dirty="0" smtClean="0"/>
                        <a:t>З 1997 р. – АС «Диплом», у 2001 році перетворена у Інформаційно-Виробничу Систему «ОСВІТА»</a:t>
                      </a:r>
                      <a:endParaRPr lang="ru-RU" dirty="0" smtClean="0"/>
                    </a:p>
                  </a:txBody>
                  <a:tcPr/>
                </a:tc>
                <a:tc>
                  <a:txBody>
                    <a:bodyPr/>
                    <a:lstStyle/>
                    <a:p>
                      <a:r>
                        <a:rPr lang="uk-UA" dirty="0" smtClean="0"/>
                        <a:t>З 2011 р. – Єдина Державна Електронна База з питань Освіти (ЄДЕБО).</a:t>
                      </a:r>
                    </a:p>
                    <a:p>
                      <a:r>
                        <a:rPr lang="uk-UA" dirty="0" smtClean="0"/>
                        <a:t>Реально державна – з 2017 р.</a:t>
                      </a:r>
                      <a:endParaRPr lang="ru-RU" dirty="0"/>
                    </a:p>
                  </a:txBody>
                  <a:tcPr/>
                </a:tc>
              </a:tr>
              <a:tr h="495678">
                <a:tc gridSpan="2">
                  <a:txBody>
                    <a:bodyPr/>
                    <a:lstStyle/>
                    <a:p>
                      <a:pPr algn="ctr"/>
                      <a:r>
                        <a:rPr lang="uk-UA" sz="1600" dirty="0" smtClean="0"/>
                        <a:t>Розпорядник – уповноважений орган МОН України з питань документів про освіту</a:t>
                      </a:r>
                    </a:p>
                    <a:p>
                      <a:pPr algn="ctr"/>
                      <a:r>
                        <a:rPr lang="uk-UA" sz="1600" dirty="0" smtClean="0"/>
                        <a:t>Державне</a:t>
                      </a:r>
                      <a:r>
                        <a:rPr lang="uk-UA" sz="1600" baseline="0" dirty="0" smtClean="0"/>
                        <a:t> підприємство «Інфоресурс»</a:t>
                      </a:r>
                      <a:endParaRPr lang="ru-RU" sz="1600" dirty="0" smtClean="0"/>
                    </a:p>
                  </a:txBody>
                  <a:tcPr/>
                </a:tc>
                <a:tc hMerge="1">
                  <a:txBody>
                    <a:bodyPr/>
                    <a:lstStyle/>
                    <a:p>
                      <a:endParaRPr lang="ru-RU" dirty="0"/>
                    </a:p>
                  </a:txBody>
                  <a:tcPr/>
                </a:tc>
              </a:tr>
              <a:tr h="244232">
                <a:tc gridSpan="2">
                  <a:txBody>
                    <a:bodyPr/>
                    <a:lstStyle/>
                    <a:p>
                      <a:pPr algn="ctr"/>
                      <a:r>
                        <a:rPr lang="uk-UA" sz="1600" dirty="0" smtClean="0"/>
                        <a:t>Основні завдання і функції:</a:t>
                      </a:r>
                      <a:endParaRPr lang="ru-RU" sz="1600" dirty="0" smtClean="0"/>
                    </a:p>
                  </a:txBody>
                  <a:tcPr>
                    <a:solidFill>
                      <a:srgbClr val="92D050"/>
                    </a:solidFill>
                  </a:tcPr>
                </a:tc>
                <a:tc hMerge="1">
                  <a:txBody>
                    <a:bodyPr/>
                    <a:lstStyle/>
                    <a:p>
                      <a:endParaRPr lang="ru-RU" dirty="0"/>
                    </a:p>
                  </a:txBody>
                  <a:tcPr/>
                </a:tc>
              </a:tr>
              <a:tr h="1855198">
                <a:tc>
                  <a:txBody>
                    <a:bodyPr/>
                    <a:lstStyle/>
                    <a:p>
                      <a:pPr marL="285750" indent="-285750">
                        <a:buFont typeface="Arial" panose="020B0604020202020204" pitchFamily="34" charset="0"/>
                        <a:buChar char="•"/>
                      </a:pPr>
                      <a:r>
                        <a:rPr lang="uk-UA" sz="1600" dirty="0" smtClean="0"/>
                        <a:t>Замовлення та </a:t>
                      </a:r>
                      <a:r>
                        <a:rPr lang="uk-UA" sz="1600" b="1" u="sng" dirty="0" smtClean="0"/>
                        <a:t>виготовлення</a:t>
                      </a:r>
                      <a:r>
                        <a:rPr lang="uk-UA" sz="1600" dirty="0" smtClean="0"/>
                        <a:t> всіх типів фотокомп’ютерних документів про освіту, учнівських та студентських квитків, </a:t>
                      </a:r>
                      <a:r>
                        <a:rPr lang="uk-UA" sz="1600" dirty="0" err="1" smtClean="0"/>
                        <a:t>єврододатків</a:t>
                      </a:r>
                      <a:r>
                        <a:rPr lang="uk-UA" sz="1600" dirty="0" smtClean="0"/>
                        <a:t>. З 2015 р. </a:t>
                      </a:r>
                      <a:r>
                        <a:rPr lang="uk-UA" sz="1600" dirty="0" err="1" smtClean="0"/>
                        <a:t>фотокомп’ютер</a:t>
                      </a:r>
                      <a:r>
                        <a:rPr lang="uk-UA" sz="1600" dirty="0" smtClean="0"/>
                        <a:t>-ними залишилися лише шкільні документи про освіту.</a:t>
                      </a:r>
                    </a:p>
                    <a:p>
                      <a:pPr marL="285750" indent="-285750">
                        <a:buFont typeface="Arial" panose="020B0604020202020204" pitchFamily="34" charset="0"/>
                        <a:buChar char="•"/>
                      </a:pPr>
                      <a:r>
                        <a:rPr lang="uk-UA" sz="1600" dirty="0" smtClean="0"/>
                        <a:t>Ведення реєстру НЗ, які замовляють фотокомп’ютерні документи про освіту та/або  студентські / учнівські квитки.</a:t>
                      </a:r>
                    </a:p>
                    <a:p>
                      <a:pPr marL="285750" indent="-285750">
                        <a:buFont typeface="Arial" panose="020B0604020202020204" pitchFamily="34" charset="0"/>
                        <a:buChar char="•"/>
                      </a:pPr>
                      <a:r>
                        <a:rPr lang="uk-UA" sz="1600" dirty="0" smtClean="0"/>
                        <a:t>Передача інформації про </a:t>
                      </a:r>
                      <a:r>
                        <a:rPr lang="uk-UA" sz="1600" dirty="0" smtClean="0"/>
                        <a:t>виготовлені, виправлені та скасовані</a:t>
                      </a:r>
                      <a:r>
                        <a:rPr lang="uk-UA" sz="1600" baseline="0" dirty="0" smtClean="0"/>
                        <a:t> </a:t>
                      </a:r>
                      <a:r>
                        <a:rPr lang="uk-UA" sz="1600" baseline="0" dirty="0" smtClean="0"/>
                        <a:t>документи до ЄДЕБО.</a:t>
                      </a:r>
                      <a:endParaRPr lang="ru-RU" sz="1600" dirty="0" smtClean="0"/>
                    </a:p>
                  </a:txBody>
                  <a:tcPr/>
                </a:tc>
                <a:tc>
                  <a:txBody>
                    <a:bodyPr/>
                    <a:lstStyle/>
                    <a:p>
                      <a:pPr marL="285750" indent="-285750">
                        <a:buFont typeface="Arial" panose="020B0604020202020204" pitchFamily="34" charset="0"/>
                        <a:buChar char="•"/>
                      </a:pPr>
                      <a:r>
                        <a:rPr lang="uk-UA" sz="1600" dirty="0" smtClean="0"/>
                        <a:t>Ведення реєстру всіх закладів освіти, </a:t>
                      </a:r>
                      <a:r>
                        <a:rPr lang="uk-UA" sz="1600" u="sng" dirty="0" smtClean="0"/>
                        <a:t>починаючи з рівня профтехосвіти</a:t>
                      </a:r>
                      <a:r>
                        <a:rPr lang="uk-UA" sz="1600" dirty="0" smtClean="0"/>
                        <a:t>.</a:t>
                      </a:r>
                    </a:p>
                    <a:p>
                      <a:pPr marL="285750" indent="-285750">
                        <a:buFont typeface="Arial" panose="020B0604020202020204" pitchFamily="34" charset="0"/>
                        <a:buChar char="•"/>
                      </a:pPr>
                      <a:r>
                        <a:rPr lang="uk-UA" sz="1600" dirty="0" smtClean="0"/>
                        <a:t>Ведення для зазначених НЗ архіву документації. Формування наказів про зарахування / переведення / відрахування.</a:t>
                      </a:r>
                    </a:p>
                    <a:p>
                      <a:pPr marL="285750" indent="-285750">
                        <a:buFont typeface="Arial" panose="020B0604020202020204" pitchFamily="34" charset="0"/>
                        <a:buChar char="•"/>
                      </a:pPr>
                      <a:r>
                        <a:rPr lang="uk-UA" sz="1600" dirty="0" smtClean="0"/>
                        <a:t>Ведення БД по всім студентам/учням та викладачам.</a:t>
                      </a:r>
                    </a:p>
                    <a:p>
                      <a:pPr marL="285750" indent="-285750">
                        <a:buFont typeface="Arial" panose="020B0604020202020204" pitchFamily="34" charset="0"/>
                        <a:buChar char="•"/>
                      </a:pPr>
                      <a:r>
                        <a:rPr lang="uk-UA" sz="1600" dirty="0" smtClean="0"/>
                        <a:t>Формування файлів для</a:t>
                      </a:r>
                      <a:r>
                        <a:rPr lang="uk-UA" sz="1600" baseline="0" dirty="0" smtClean="0"/>
                        <a:t> </a:t>
                      </a:r>
                      <a:r>
                        <a:rPr lang="uk-UA" sz="1600" u="sng" baseline="0" dirty="0" smtClean="0"/>
                        <a:t>замовлення</a:t>
                      </a:r>
                      <a:r>
                        <a:rPr lang="uk-UA" sz="1600" baseline="0" dirty="0" smtClean="0"/>
                        <a:t> </a:t>
                      </a:r>
                      <a:r>
                        <a:rPr lang="uk-UA" sz="1600" u="sng" baseline="0" dirty="0" smtClean="0"/>
                        <a:t>квитків</a:t>
                      </a:r>
                      <a:r>
                        <a:rPr lang="uk-UA" sz="1600" u="none" baseline="0" dirty="0" smtClean="0"/>
                        <a:t> </a:t>
                      </a:r>
                      <a:r>
                        <a:rPr lang="uk-UA" sz="1600" u="none" strike="sngStrike" baseline="0" dirty="0" smtClean="0"/>
                        <a:t>та атестатів</a:t>
                      </a:r>
                      <a:r>
                        <a:rPr lang="uk-UA" sz="1600" baseline="0" dirty="0" smtClean="0"/>
                        <a:t> для зазначених НЗ, </a:t>
                      </a:r>
                      <a:r>
                        <a:rPr lang="uk-UA" sz="1600" u="sng" baseline="0" dirty="0" smtClean="0"/>
                        <a:t>роздруківки </a:t>
                      </a:r>
                      <a:r>
                        <a:rPr lang="uk-UA" sz="1600" u="sng" baseline="0" dirty="0" err="1" smtClean="0"/>
                        <a:t>текстовки</a:t>
                      </a:r>
                      <a:r>
                        <a:rPr lang="uk-UA" sz="1600" u="sng" baseline="0" dirty="0" smtClean="0"/>
                        <a:t> дипломів</a:t>
                      </a:r>
                      <a:r>
                        <a:rPr lang="uk-UA" sz="1600" baseline="0" dirty="0" smtClean="0"/>
                        <a:t> на відповідних бланках </a:t>
                      </a:r>
                      <a:r>
                        <a:rPr lang="uk-UA" sz="1600" baseline="0" dirty="0" err="1" smtClean="0"/>
                        <a:t>держ.зразка</a:t>
                      </a:r>
                      <a:r>
                        <a:rPr lang="uk-UA" sz="1600" baseline="0" dirty="0" smtClean="0"/>
                        <a:t> (ПТНЗ) або папірцях довільного зразка (ВНЗ).</a:t>
                      </a:r>
                      <a:endParaRPr lang="ru-RU" sz="1600" dirty="0"/>
                    </a:p>
                  </a:txBody>
                  <a:tcPr/>
                </a:tc>
              </a:tr>
            </a:tbl>
          </a:graphicData>
        </a:graphic>
      </p:graphicFrame>
    </p:spTree>
    <p:extLst>
      <p:ext uri="{BB962C8B-B14F-4D97-AF65-F5344CB8AC3E}">
        <p14:creationId xmlns:p14="http://schemas.microsoft.com/office/powerpoint/2010/main" val="2482644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95537" y="1772816"/>
            <a:ext cx="8352928" cy="4524315"/>
          </a:xfrm>
          <a:prstGeom prst="rect">
            <a:avLst/>
          </a:prstGeom>
          <a:noFill/>
        </p:spPr>
        <p:txBody>
          <a:bodyPr wrap="square" rtlCol="0">
            <a:spAutoFit/>
          </a:bodyPr>
          <a:lstStyle/>
          <a:p>
            <a:r>
              <a:rPr lang="uk-UA" sz="2800" b="1" dirty="0" smtClean="0">
                <a:effectLst>
                  <a:outerShdw blurRad="38100" dist="38100" dir="2700000" algn="tl">
                    <a:srgbClr val="000000">
                      <a:alpha val="43137"/>
                    </a:srgbClr>
                  </a:outerShdw>
                </a:effectLst>
              </a:rPr>
              <a:t>Жодна інша база даних відношення до замовлення та виготовлення документів про освіту НЕ </a:t>
            </a:r>
            <a:r>
              <a:rPr lang="uk-UA" sz="2800" b="1" dirty="0">
                <a:effectLst>
                  <a:outerShdw blurRad="38100" dist="38100" dir="2700000" algn="tl">
                    <a:srgbClr val="000000">
                      <a:alpha val="43137"/>
                    </a:srgbClr>
                  </a:outerShdw>
                </a:effectLst>
              </a:rPr>
              <a:t>МАЄ!</a:t>
            </a:r>
          </a:p>
          <a:p>
            <a:endParaRPr lang="uk-UA" dirty="0"/>
          </a:p>
          <a:p>
            <a:r>
              <a:rPr lang="uk-UA" dirty="0" smtClean="0"/>
              <a:t>А як же ІСУО / ДІСО?</a:t>
            </a:r>
          </a:p>
          <a:p>
            <a:endParaRPr lang="uk-UA" sz="800" dirty="0" smtClean="0"/>
          </a:p>
          <a:p>
            <a:r>
              <a:rPr lang="uk-UA" b="1" dirty="0" smtClean="0"/>
              <a:t>ІСУО</a:t>
            </a:r>
            <a:r>
              <a:rPr lang="uk-UA" dirty="0" smtClean="0"/>
              <a:t> – </a:t>
            </a:r>
            <a:r>
              <a:rPr lang="uk-UA" u="sng" dirty="0" smtClean="0"/>
              <a:t>експеримент закінчився</a:t>
            </a:r>
            <a:r>
              <a:rPr lang="uk-UA" dirty="0" smtClean="0"/>
              <a:t>, вся нормативна база скасована наказом МОН України від </a:t>
            </a:r>
            <a:r>
              <a:rPr lang="uk-UA" dirty="0"/>
              <a:t>07.09.2016 р. </a:t>
            </a:r>
            <a:r>
              <a:rPr lang="uk-UA" dirty="0" smtClean="0"/>
              <a:t>№1082 «Про забезпечення роботи інформаційно-телекомунікаційної системи «ДІСО»»</a:t>
            </a:r>
          </a:p>
          <a:p>
            <a:endParaRPr lang="ru-RU" sz="800" dirty="0" smtClean="0"/>
          </a:p>
          <a:p>
            <a:r>
              <a:rPr lang="uk-UA" b="1" dirty="0" smtClean="0"/>
              <a:t>ДІСО</a:t>
            </a:r>
            <a:r>
              <a:rPr lang="uk-UA" dirty="0" smtClean="0"/>
              <a:t> – </a:t>
            </a:r>
            <a:r>
              <a:rPr lang="uk-UA" u="sng" dirty="0" smtClean="0"/>
              <a:t>виключно СТАТИСТИЧНА</a:t>
            </a:r>
            <a:r>
              <a:rPr lang="uk-UA" dirty="0" smtClean="0"/>
              <a:t> (накази МОН від 31.08.2016 р. </a:t>
            </a:r>
            <a:r>
              <a:rPr lang="uk-UA" dirty="0"/>
              <a:t>№1054 «Про введення в дослідну експлуатацію інформаційно-телекомунікаційної системи державної наукової установи "Інститут освітньої аналітики" "Державна інформаційна система освіти"», </a:t>
            </a:r>
            <a:r>
              <a:rPr lang="ru-RU" dirty="0" err="1" smtClean="0"/>
              <a:t>від</a:t>
            </a:r>
            <a:r>
              <a:rPr lang="ru-RU" dirty="0" smtClean="0"/>
              <a:t> </a:t>
            </a:r>
            <a:r>
              <a:rPr lang="ru-RU" dirty="0"/>
              <a:t>14.07.2017 </a:t>
            </a:r>
            <a:r>
              <a:rPr lang="ru-RU" dirty="0" smtClean="0"/>
              <a:t>№1068 «Про </a:t>
            </a:r>
            <a:r>
              <a:rPr lang="ru-RU" dirty="0" err="1"/>
              <a:t>збір</a:t>
            </a:r>
            <a:r>
              <a:rPr lang="ru-RU" dirty="0"/>
              <a:t> </a:t>
            </a:r>
            <a:r>
              <a:rPr lang="ru-RU" dirty="0" err="1"/>
              <a:t>даних</a:t>
            </a:r>
            <a:r>
              <a:rPr lang="ru-RU" dirty="0"/>
              <a:t> до </a:t>
            </a:r>
            <a:r>
              <a:rPr lang="ru-RU" dirty="0" err="1"/>
              <a:t>інформаційно-телекомунікаційної</a:t>
            </a:r>
            <a:r>
              <a:rPr lang="ru-RU" dirty="0"/>
              <a:t> </a:t>
            </a:r>
            <a:r>
              <a:rPr lang="ru-RU" dirty="0" err="1"/>
              <a:t>системи</a:t>
            </a:r>
            <a:r>
              <a:rPr lang="ru-RU" dirty="0"/>
              <a:t> «</a:t>
            </a:r>
            <a:r>
              <a:rPr lang="ru-RU" dirty="0" err="1"/>
              <a:t>Державна</a:t>
            </a:r>
            <a:r>
              <a:rPr lang="ru-RU" dirty="0"/>
              <a:t> </a:t>
            </a:r>
            <a:r>
              <a:rPr lang="ru-RU" dirty="0" err="1"/>
              <a:t>інформаційна</a:t>
            </a:r>
            <a:r>
              <a:rPr lang="ru-RU" dirty="0"/>
              <a:t> система </a:t>
            </a:r>
            <a:r>
              <a:rPr lang="ru-RU" dirty="0" err="1"/>
              <a:t>освіти</a:t>
            </a:r>
            <a:r>
              <a:rPr lang="ru-RU" dirty="0"/>
              <a:t>» у 2017/2018 </a:t>
            </a:r>
            <a:r>
              <a:rPr lang="ru-RU" dirty="0" err="1"/>
              <a:t>н.р</a:t>
            </a:r>
            <a:r>
              <a:rPr lang="ru-RU" dirty="0" smtClean="0"/>
              <a:t>.»). </a:t>
            </a:r>
            <a:r>
              <a:rPr lang="ru-RU" dirty="0" err="1" smtClean="0"/>
              <a:t>Ніякі</a:t>
            </a:r>
            <a:r>
              <a:rPr lang="ru-RU" dirty="0" smtClean="0"/>
              <a:t> </a:t>
            </a:r>
            <a:r>
              <a:rPr lang="ru-RU" dirty="0" err="1" smtClean="0"/>
              <a:t>персоніфіковані</a:t>
            </a:r>
            <a:r>
              <a:rPr lang="ru-RU" dirty="0" smtClean="0"/>
              <a:t> </a:t>
            </a:r>
            <a:r>
              <a:rPr lang="ru-RU" dirty="0" err="1" smtClean="0"/>
              <a:t>дані</a:t>
            </a:r>
            <a:r>
              <a:rPr lang="ru-RU" dirty="0" smtClean="0"/>
              <a:t> у </a:t>
            </a:r>
            <a:r>
              <a:rPr lang="ru-RU" dirty="0" err="1" smtClean="0"/>
              <a:t>системі</a:t>
            </a:r>
            <a:r>
              <a:rPr lang="ru-RU" dirty="0" smtClean="0"/>
              <a:t> не </a:t>
            </a:r>
            <a:r>
              <a:rPr lang="ru-RU" dirty="0" err="1" smtClean="0"/>
              <a:t>обробляються</a:t>
            </a:r>
            <a:r>
              <a:rPr lang="ru-RU" dirty="0" smtClean="0"/>
              <a:t>, </a:t>
            </a:r>
            <a:r>
              <a:rPr lang="ru-RU" dirty="0" err="1" smtClean="0"/>
              <a:t>лише</a:t>
            </a:r>
            <a:r>
              <a:rPr lang="ru-RU" dirty="0" smtClean="0"/>
              <a:t> </a:t>
            </a:r>
            <a:r>
              <a:rPr lang="ru-RU" dirty="0" err="1" smtClean="0"/>
              <a:t>цифрові</a:t>
            </a:r>
            <a:r>
              <a:rPr lang="ru-RU" dirty="0" smtClean="0"/>
              <a:t> </a:t>
            </a:r>
            <a:r>
              <a:rPr lang="ru-RU" dirty="0" err="1" smtClean="0"/>
              <a:t>показники</a:t>
            </a:r>
            <a:r>
              <a:rPr lang="ru-RU" dirty="0" smtClean="0"/>
              <a:t>!</a:t>
            </a:r>
            <a:endParaRPr lang="ru-RU" dirty="0"/>
          </a:p>
        </p:txBody>
      </p:sp>
    </p:spTree>
    <p:extLst>
      <p:ext uri="{BB962C8B-B14F-4D97-AF65-F5344CB8AC3E}">
        <p14:creationId xmlns:p14="http://schemas.microsoft.com/office/powerpoint/2010/main" val="2482644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sp>
        <p:nvSpPr>
          <p:cNvPr id="3" name="TextBox 2"/>
          <p:cNvSpPr txBox="1"/>
          <p:nvPr/>
        </p:nvSpPr>
        <p:spPr>
          <a:xfrm>
            <a:off x="3059832" y="1484784"/>
            <a:ext cx="3375219" cy="461665"/>
          </a:xfrm>
          <a:prstGeom prst="rect">
            <a:avLst/>
          </a:prstGeom>
          <a:noFill/>
        </p:spPr>
        <p:txBody>
          <a:bodyPr wrap="none" rtlCol="0">
            <a:spAutoFit/>
          </a:bodyPr>
          <a:lstStyle/>
          <a:p>
            <a:r>
              <a:rPr lang="uk-UA" sz="2400" b="1" dirty="0" smtClean="0">
                <a:solidFill>
                  <a:schemeClr val="accent1"/>
                </a:solidFill>
              </a:rPr>
              <a:t>Наша нормативна база:</a:t>
            </a:r>
            <a:endParaRPr lang="ru-RU" sz="2400" b="1" dirty="0">
              <a:solidFill>
                <a:schemeClr val="accent1"/>
              </a:solidFill>
            </a:endParaRPr>
          </a:p>
        </p:txBody>
      </p:sp>
      <p:sp>
        <p:nvSpPr>
          <p:cNvPr id="5" name="TextBox 4"/>
          <p:cNvSpPr txBox="1"/>
          <p:nvPr/>
        </p:nvSpPr>
        <p:spPr>
          <a:xfrm>
            <a:off x="251521" y="1947761"/>
            <a:ext cx="8709618" cy="470898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uk-UA" dirty="0" smtClean="0"/>
              <a:t>Закон України "Про освіту"</a:t>
            </a:r>
          </a:p>
          <a:p>
            <a:pPr marL="285750" indent="-285750">
              <a:spcAft>
                <a:spcPts val="600"/>
              </a:spcAft>
              <a:buFont typeface="Arial" panose="020B0604020202020204" pitchFamily="34" charset="0"/>
              <a:buChar char="•"/>
            </a:pPr>
            <a:r>
              <a:rPr lang="uk-UA" dirty="0" smtClean="0"/>
              <a:t>Закон України "Про загальну середню освіту"</a:t>
            </a:r>
          </a:p>
          <a:p>
            <a:pPr marL="285750" indent="-285750">
              <a:spcAft>
                <a:spcPts val="600"/>
              </a:spcAft>
              <a:buFont typeface="Arial" panose="020B0604020202020204" pitchFamily="34" charset="0"/>
              <a:buChar char="•"/>
            </a:pPr>
            <a:r>
              <a:rPr lang="uk-UA" dirty="0" smtClean="0"/>
              <a:t>Закон України "Про професійно-технічну освіту"</a:t>
            </a:r>
          </a:p>
          <a:p>
            <a:pPr marL="285750" indent="-285750">
              <a:spcAft>
                <a:spcPts val="600"/>
              </a:spcAft>
              <a:buFont typeface="Arial" panose="020B0604020202020204" pitchFamily="34" charset="0"/>
              <a:buChar char="•"/>
            </a:pPr>
            <a:r>
              <a:rPr lang="uk-UA" dirty="0" smtClean="0"/>
              <a:t>Наказ МОН України від 10.12.2003 р. №811 "Про затвердження Положення про ІВС "ОСВІТА" та Порядку замовлення, видачі та обліку документів про освіту державного зразка" (із змінами)</a:t>
            </a:r>
          </a:p>
          <a:p>
            <a:pPr marL="285750" indent="-285750">
              <a:spcAft>
                <a:spcPts val="600"/>
              </a:spcAft>
              <a:buFont typeface="Arial" panose="020B0604020202020204" pitchFamily="34" charset="0"/>
              <a:buChar char="•"/>
            </a:pPr>
            <a:r>
              <a:rPr lang="uk-UA" dirty="0" smtClean="0"/>
              <a:t>Постанова КМУ від 30 березня 2011 р. №309 "Про затвердження Порядку використання коштів, передбачених у державному бюджеті для виготовлення випускних документів про освіту"</a:t>
            </a:r>
          </a:p>
          <a:p>
            <a:pPr marL="285750" indent="-285750">
              <a:spcAft>
                <a:spcPts val="600"/>
              </a:spcAft>
              <a:buFont typeface="Arial" panose="020B0604020202020204" pitchFamily="34" charset="0"/>
              <a:buChar char="•"/>
            </a:pPr>
            <a:r>
              <a:rPr lang="uk-UA" dirty="0" smtClean="0"/>
              <a:t>Постанова КМУ від 22.07.2015 р. №645 "Про документи про загальну середню та професійно-технічну освіту державного зразка і додатки до них"</a:t>
            </a:r>
          </a:p>
          <a:p>
            <a:pPr marL="285750" indent="-285750">
              <a:spcAft>
                <a:spcPts val="600"/>
              </a:spcAft>
              <a:buFont typeface="Arial" panose="020B0604020202020204" pitchFamily="34" charset="0"/>
              <a:buChar char="•"/>
            </a:pPr>
            <a:r>
              <a:rPr lang="uk-UA" dirty="0" smtClean="0"/>
              <a:t>Наказ </a:t>
            </a:r>
            <a:r>
              <a:rPr lang="uk-UA" dirty="0" err="1" smtClean="0"/>
              <a:t>департамента</a:t>
            </a:r>
            <a:r>
              <a:rPr lang="uk-UA" dirty="0" smtClean="0"/>
              <a:t> освіти і науки Дніпропетровської облдержадміністрації від 15.01.2016 р. №19/0/212-16 "Про делегування повноважень щодо забезпечення загальноосвітніх та професійно-технічних навчальних закладів області документами про освіту"</a:t>
            </a:r>
            <a:endParaRPr lang="uk-UA" dirty="0"/>
          </a:p>
        </p:txBody>
      </p:sp>
    </p:spTree>
    <p:extLst>
      <p:ext uri="{BB962C8B-B14F-4D97-AF65-F5344CB8AC3E}">
        <p14:creationId xmlns:p14="http://schemas.microsoft.com/office/powerpoint/2010/main" val="2482644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1383867"/>
            <a:ext cx="7128245" cy="5475590"/>
          </a:xfrm>
          <a:prstGeom prst="rect">
            <a:avLst/>
          </a:prstGeom>
        </p:spPr>
      </p:pic>
    </p:spTree>
    <p:extLst>
      <p:ext uri="{BB962C8B-B14F-4D97-AF65-F5344CB8AC3E}">
        <p14:creationId xmlns:p14="http://schemas.microsoft.com/office/powerpoint/2010/main" val="2482644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7133" y="5537"/>
            <a:ext cx="7772400" cy="1470025"/>
          </a:xfrm>
        </p:spPr>
        <p:txBody>
          <a:bodyPr>
            <a:normAutofit/>
          </a:bodyPr>
          <a:lstStyle/>
          <a:p>
            <a:r>
              <a:rPr lang="uk-UA" dirty="0" smtClean="0">
                <a:solidFill>
                  <a:srgbClr val="002060"/>
                </a:solidFill>
                <a:effectLst>
                  <a:outerShdw blurRad="38100" dist="38100" dir="2700000" algn="tl">
                    <a:srgbClr val="000000">
                      <a:alpha val="43137"/>
                    </a:srgbClr>
                  </a:outerShdw>
                </a:effectLst>
              </a:rPr>
              <a:t>Документи державного зразка</a:t>
            </a:r>
            <a:r>
              <a:rPr lang="ru-RU" dirty="0" smtClean="0">
                <a:solidFill>
                  <a:srgbClr val="002060"/>
                </a:solidFill>
                <a:effectLst>
                  <a:outerShdw blurRad="38100" dist="38100" dir="2700000" algn="tl">
                    <a:srgbClr val="000000">
                      <a:alpha val="43137"/>
                    </a:srgbClr>
                  </a:outerShdw>
                </a:effectLst>
              </a:rPr>
              <a:t/>
            </a:r>
            <a:br>
              <a:rPr lang="ru-RU" dirty="0" smtClean="0">
                <a:solidFill>
                  <a:srgbClr val="002060"/>
                </a:solidFill>
                <a:effectLst>
                  <a:outerShdw blurRad="38100" dist="38100" dir="2700000" algn="tl">
                    <a:srgbClr val="000000">
                      <a:alpha val="43137"/>
                    </a:srgbClr>
                  </a:outerShdw>
                </a:effectLst>
              </a:rPr>
            </a:br>
            <a:r>
              <a:rPr lang="uk-UA" dirty="0" smtClean="0">
                <a:solidFill>
                  <a:srgbClr val="002060"/>
                </a:solidFill>
                <a:effectLst>
                  <a:outerShdw blurRad="38100" dist="38100" dir="2700000" algn="tl">
                    <a:srgbClr val="000000">
                      <a:alpha val="43137"/>
                    </a:srgbClr>
                  </a:outerShdw>
                </a:effectLst>
              </a:rPr>
              <a:t>про загальну середню освіту</a:t>
            </a:r>
            <a:endParaRPr lang="ru-RU" dirty="0">
              <a:solidFill>
                <a:srgbClr val="00206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4" y="0"/>
            <a:ext cx="1285875" cy="1285875"/>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340768"/>
            <a:ext cx="7330678" cy="5517232"/>
          </a:xfrm>
          <a:prstGeom prst="rect">
            <a:avLst/>
          </a:prstGeom>
        </p:spPr>
      </p:pic>
    </p:spTree>
    <p:extLst>
      <p:ext uri="{BB962C8B-B14F-4D97-AF65-F5344CB8AC3E}">
        <p14:creationId xmlns:p14="http://schemas.microsoft.com/office/powerpoint/2010/main" val="2416494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1807</TotalTime>
  <Words>2579</Words>
  <Application>Microsoft Office PowerPoint</Application>
  <PresentationFormat>Екран (4:3)</PresentationFormat>
  <Paragraphs>232</Paragraphs>
  <Slides>29</Slides>
  <Notes>2</Notes>
  <HiddenSlides>0</HiddenSlides>
  <MMClips>0</MMClips>
  <ScaleCrop>false</ScaleCrop>
  <HeadingPairs>
    <vt:vector size="4" baseType="variant">
      <vt:variant>
        <vt:lpstr>Тема</vt:lpstr>
      </vt:variant>
      <vt:variant>
        <vt:i4>1</vt:i4>
      </vt:variant>
      <vt:variant>
        <vt:lpstr>Заголовки слайдів</vt:lpstr>
      </vt:variant>
      <vt:variant>
        <vt:i4>29</vt:i4>
      </vt:variant>
    </vt:vector>
  </HeadingPairs>
  <TitlesOfParts>
    <vt:vector size="30" baseType="lpstr">
      <vt:lpstr>Тема Office</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lpstr>Документи державного зразка про загальну середню освіту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Документи державного зразка про загальну середню освіту</dc:title>
  <dc:creator>USER</dc:creator>
  <cp:lastModifiedBy>USER</cp:lastModifiedBy>
  <cp:revision>92</cp:revision>
  <cp:lastPrinted>2017-11-21T14:15:32Z</cp:lastPrinted>
  <dcterms:created xsi:type="dcterms:W3CDTF">2017-11-10T10:19:29Z</dcterms:created>
  <dcterms:modified xsi:type="dcterms:W3CDTF">2017-11-21T14:28:15Z</dcterms:modified>
</cp:coreProperties>
</file>